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61" r:id="rId2"/>
    <p:sldId id="262" r:id="rId3"/>
    <p:sldId id="263" r:id="rId4"/>
    <p:sldId id="264" r:id="rId5"/>
    <p:sldId id="265" r:id="rId6"/>
    <p:sldId id="266" r:id="rId7"/>
    <p:sldId id="267" r:id="rId8"/>
    <p:sldId id="268"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90" r:id="rId24"/>
    <p:sldId id="292" r:id="rId25"/>
    <p:sldId id="291" r:id="rId26"/>
    <p:sldId id="284" r:id="rId27"/>
    <p:sldId id="285" r:id="rId28"/>
    <p:sldId id="293" r:id="rId29"/>
    <p:sldId id="294" r:id="rId30"/>
    <p:sldId id="295" r:id="rId31"/>
    <p:sldId id="296" r:id="rId32"/>
    <p:sldId id="297" r:id="rId33"/>
    <p:sldId id="298" r:id="rId34"/>
    <p:sldId id="300" r:id="rId35"/>
    <p:sldId id="299"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666E7-4953-4E83-9089-31344B1A4EDE}" type="datetimeFigureOut">
              <a:rPr lang="en-US" smtClean="0"/>
              <a:pPr/>
              <a:t>12/3/2017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391E50-958C-43DB-8823-C24D7B02A4B8}" type="slidenum">
              <a:rPr lang="en-US" smtClean="0"/>
              <a:pPr/>
              <a:t>‹#›</a:t>
            </a:fld>
            <a:endParaRPr lang="en-US"/>
          </a:p>
        </p:txBody>
      </p:sp>
    </p:spTree>
    <p:extLst>
      <p:ext uri="{BB962C8B-B14F-4D97-AF65-F5344CB8AC3E}">
        <p14:creationId xmlns:p14="http://schemas.microsoft.com/office/powerpoint/2010/main" val="994002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1391E50-958C-43DB-8823-C24D7B02A4B8}" type="slidenum">
              <a:rPr lang="en-US" smtClean="0"/>
              <a:pPr/>
              <a:t>5</a:t>
            </a:fld>
            <a:endParaRPr lang="en-US"/>
          </a:p>
        </p:txBody>
      </p:sp>
    </p:spTree>
    <p:extLst>
      <p:ext uri="{BB962C8B-B14F-4D97-AF65-F5344CB8AC3E}">
        <p14:creationId xmlns:p14="http://schemas.microsoft.com/office/powerpoint/2010/main" val="30987932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1391E50-958C-43DB-8823-C24D7B02A4B8}" type="slidenum">
              <a:rPr lang="en-US" smtClean="0"/>
              <a:pPr/>
              <a:t>9</a:t>
            </a:fld>
            <a:endParaRPr lang="en-US"/>
          </a:p>
        </p:txBody>
      </p:sp>
    </p:spTree>
    <p:extLst>
      <p:ext uri="{BB962C8B-B14F-4D97-AF65-F5344CB8AC3E}">
        <p14:creationId xmlns:p14="http://schemas.microsoft.com/office/powerpoint/2010/main" val="2963555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B4657BD6-0DB2-4DA6-8637-71B0ED166759}" type="datetimeFigureOut">
              <a:rPr lang="en-US" smtClean="0"/>
              <a:pPr/>
              <a:t>12/3/2017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E55E16FC-6FA9-401C-89BF-0AB23D64A54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657BD6-0DB2-4DA6-8637-71B0ED166759}"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E16FC-6FA9-401C-89BF-0AB23D64A54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4657BD6-0DB2-4DA6-8637-71B0ED166759}"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E16FC-6FA9-401C-89BF-0AB23D64A54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4657BD6-0DB2-4DA6-8637-71B0ED166759}" type="datetimeFigureOut">
              <a:rPr lang="en-US" smtClean="0"/>
              <a:pPr/>
              <a:t>12/3/2017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E55E16FC-6FA9-401C-89BF-0AB23D64A54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B4657BD6-0DB2-4DA6-8637-71B0ED166759}" type="datetimeFigureOut">
              <a:rPr lang="en-US" smtClean="0"/>
              <a:pPr/>
              <a:t>12/3/2017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E55E16FC-6FA9-401C-89BF-0AB23D64A54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B4657BD6-0DB2-4DA6-8637-71B0ED166759}" type="datetimeFigureOut">
              <a:rPr lang="en-US" smtClean="0"/>
              <a:pPr/>
              <a:t>12/3/2017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55E16FC-6FA9-401C-89BF-0AB23D64A54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B4657BD6-0DB2-4DA6-8637-71B0ED166759}" type="datetimeFigureOut">
              <a:rPr lang="en-US" smtClean="0"/>
              <a:pPr/>
              <a:t>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E55E16FC-6FA9-401C-89BF-0AB23D64A54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B4657BD6-0DB2-4DA6-8637-71B0ED166759}" type="datetimeFigureOut">
              <a:rPr lang="en-US" smtClean="0"/>
              <a:pPr/>
              <a:t>12/3/2017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5E16FC-6FA9-401C-89BF-0AB23D64A54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657BD6-0DB2-4DA6-8637-71B0ED166759}" type="datetimeFigureOut">
              <a:rPr lang="en-US" smtClean="0"/>
              <a:pPr/>
              <a:t>12/3/2017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E16FC-6FA9-401C-89BF-0AB23D64A54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B4657BD6-0DB2-4DA6-8637-71B0ED166759}" type="datetimeFigureOut">
              <a:rPr lang="en-US" smtClean="0"/>
              <a:pPr/>
              <a:t>12/3/2017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5E16FC-6FA9-401C-89BF-0AB23D64A54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4657BD6-0DB2-4DA6-8637-71B0ED166759}" type="datetimeFigureOut">
              <a:rPr lang="en-US" smtClean="0"/>
              <a:pPr/>
              <a:t>12/3/2017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E55E16FC-6FA9-401C-89BF-0AB23D64A54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657BD6-0DB2-4DA6-8637-71B0ED166759}" type="datetimeFigureOut">
              <a:rPr lang="en-US" smtClean="0"/>
              <a:pPr/>
              <a:t>12/3/2017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55E16FC-6FA9-401C-89BF-0AB23D64A54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77962"/>
          </a:xfrm>
        </p:spPr>
        <p:txBody>
          <a:bodyPr>
            <a:normAutofit fontScale="90000"/>
          </a:bodyPr>
          <a:lstStyle/>
          <a:p>
            <a:r>
              <a:rPr lang="mn-MN" sz="1000" dirty="0" smtClean="0">
                <a:latin typeface="Arial" pitchFamily="34" charset="0"/>
                <a:cs typeface="Arial" pitchFamily="34" charset="0"/>
              </a:rPr>
              <a:t>																																																								</a:t>
            </a:r>
            <a:br>
              <a:rPr lang="mn-MN" sz="1000" dirty="0" smtClean="0">
                <a:latin typeface="Arial" pitchFamily="34" charset="0"/>
                <a:cs typeface="Arial" pitchFamily="34" charset="0"/>
              </a:rPr>
            </a:br>
            <a:r>
              <a:rPr lang="mn-MN" sz="1000" dirty="0">
                <a:latin typeface="Arial" pitchFamily="34" charset="0"/>
                <a:cs typeface="Arial" pitchFamily="34" charset="0"/>
              </a:rPr>
              <a:t/>
            </a:r>
            <a:br>
              <a:rPr lang="mn-MN" sz="1000" dirty="0">
                <a:latin typeface="Arial" pitchFamily="34" charset="0"/>
                <a:cs typeface="Arial" pitchFamily="34" charset="0"/>
              </a:rPr>
            </a:br>
            <a:r>
              <a:rPr lang="mn-MN" sz="1000" dirty="0" smtClean="0">
                <a:latin typeface="Arial" pitchFamily="34" charset="0"/>
                <a:cs typeface="Arial" pitchFamily="34" charset="0"/>
              </a:rPr>
              <a:t/>
            </a:r>
            <a:br>
              <a:rPr lang="mn-MN" sz="1000" dirty="0" smtClean="0">
                <a:latin typeface="Arial" pitchFamily="34" charset="0"/>
                <a:cs typeface="Arial" pitchFamily="34" charset="0"/>
              </a:rPr>
            </a:br>
            <a:r>
              <a:rPr lang="mn-MN" sz="1000" dirty="0" smtClean="0">
                <a:solidFill>
                  <a:srgbClr val="7030A0"/>
                </a:solidFill>
                <a:latin typeface="Arial" pitchFamily="34" charset="0"/>
                <a:cs typeface="Arial" pitchFamily="34" charset="0"/>
              </a:rPr>
              <a:t>	</a:t>
            </a:r>
            <a:r>
              <a:rPr lang="mn-MN" sz="1000" dirty="0" smtClean="0">
                <a:latin typeface="Arial" pitchFamily="34" charset="0"/>
                <a:cs typeface="Arial" pitchFamily="34" charset="0"/>
              </a:rPr>
              <a:t>									</a:t>
            </a:r>
            <a:endParaRPr lang="en-US" sz="1000" dirty="0">
              <a:latin typeface="Arial" pitchFamily="34" charset="0"/>
              <a:cs typeface="Arial" pitchFamily="34" charset="0"/>
            </a:endParaRPr>
          </a:p>
        </p:txBody>
      </p:sp>
      <p:sp>
        <p:nvSpPr>
          <p:cNvPr id="3" name="Content Placeholder 2"/>
          <p:cNvSpPr>
            <a:spLocks noGrp="1"/>
          </p:cNvSpPr>
          <p:nvPr>
            <p:ph idx="1"/>
          </p:nvPr>
        </p:nvSpPr>
        <p:spPr>
          <a:xfrm>
            <a:off x="457200" y="1676400"/>
            <a:ext cx="8229600" cy="4449763"/>
          </a:xfrm>
        </p:spPr>
        <p:txBody>
          <a:bodyPr>
            <a:normAutofit fontScale="77500" lnSpcReduction="20000"/>
          </a:bodyPr>
          <a:lstStyle/>
          <a:p>
            <a:pPr algn="ctr">
              <a:buNone/>
            </a:pPr>
            <a:endParaRPr lang="en-US" sz="3600" dirty="0" smtClean="0">
              <a:latin typeface="Arial" pitchFamily="34" charset="0"/>
              <a:cs typeface="Arial" pitchFamily="34" charset="0"/>
            </a:endParaRPr>
          </a:p>
          <a:p>
            <a:pPr algn="ctr">
              <a:buNone/>
            </a:pPr>
            <a:r>
              <a:rPr lang="mn-MN" sz="3600" dirty="0" smtClean="0">
                <a:solidFill>
                  <a:srgbClr val="7030A0"/>
                </a:solidFill>
                <a:latin typeface="Arial" pitchFamily="34" charset="0"/>
                <a:cs typeface="Arial" pitchFamily="34" charset="0"/>
              </a:rPr>
              <a:t>НӨУБ-ын </a:t>
            </a:r>
            <a:r>
              <a:rPr lang="mn-MN" sz="3600" dirty="0">
                <a:solidFill>
                  <a:srgbClr val="7030A0"/>
                </a:solidFill>
                <a:latin typeface="Arial" pitchFamily="34" charset="0"/>
                <a:cs typeface="Arial" pitchFamily="34" charset="0"/>
              </a:rPr>
              <a:t>шийдвэр гаргах гаргах түвшинд иргэдийн оролцоо, хяналтыг нэмэгдүүлэх </a:t>
            </a:r>
            <a:r>
              <a:rPr lang="mn-MN" sz="3600" dirty="0" smtClean="0">
                <a:solidFill>
                  <a:srgbClr val="7030A0"/>
                </a:solidFill>
                <a:latin typeface="Arial" pitchFamily="34" charset="0"/>
                <a:cs typeface="Arial" pitchFamily="34" charset="0"/>
              </a:rPr>
              <a:t>нь</a:t>
            </a:r>
            <a:endParaRPr lang="en-US" sz="3600" dirty="0" smtClean="0">
              <a:solidFill>
                <a:srgbClr val="7030A0"/>
              </a:solidFill>
              <a:latin typeface="Arial" pitchFamily="34" charset="0"/>
              <a:cs typeface="Arial" pitchFamily="34" charset="0"/>
            </a:endParaRPr>
          </a:p>
          <a:p>
            <a:pPr algn="ctr">
              <a:buNone/>
            </a:pPr>
            <a:r>
              <a:rPr lang="mn-MN" sz="3600" dirty="0" smtClean="0">
                <a:solidFill>
                  <a:srgbClr val="7030A0"/>
                </a:solidFill>
                <a:latin typeface="Arial" pitchFamily="34" charset="0"/>
                <a:cs typeface="Arial" pitchFamily="34" charset="0"/>
              </a:rPr>
              <a:t>/НӨУБ-ын </a:t>
            </a:r>
            <a:r>
              <a:rPr lang="mn-MN" sz="3600" dirty="0" smtClean="0">
                <a:solidFill>
                  <a:srgbClr val="7030A0"/>
                </a:solidFill>
                <a:latin typeface="Arial" pitchFamily="34" charset="0"/>
                <a:cs typeface="Arial" pitchFamily="34" charset="0"/>
              </a:rPr>
              <a:t>сургалтанд зориулав./</a:t>
            </a:r>
            <a:endParaRPr lang="en-US" sz="3600" dirty="0" smtClean="0">
              <a:solidFill>
                <a:srgbClr val="7030A0"/>
              </a:solidFill>
              <a:latin typeface="Arial" pitchFamily="34" charset="0"/>
              <a:cs typeface="Arial" pitchFamily="34" charset="0"/>
            </a:endParaRPr>
          </a:p>
          <a:p>
            <a:pPr algn="ctr">
              <a:buNone/>
            </a:pPr>
            <a:r>
              <a:rPr lang="en-US" sz="3600" dirty="0" smtClean="0">
                <a:solidFill>
                  <a:srgbClr val="7030A0"/>
                </a:solidFill>
                <a:latin typeface="Arial" pitchFamily="34" charset="0"/>
                <a:cs typeface="Arial" pitchFamily="34" charset="0"/>
              </a:rPr>
              <a:t>/</a:t>
            </a:r>
            <a:r>
              <a:rPr lang="mn-MN" sz="3600" dirty="0">
                <a:solidFill>
                  <a:srgbClr val="7030A0"/>
                </a:solidFill>
                <a:latin typeface="Arial" pitchFamily="34" charset="0"/>
                <a:cs typeface="Arial" pitchFamily="34" charset="0"/>
              </a:rPr>
              <a:t>Т</a:t>
            </a:r>
            <a:r>
              <a:rPr lang="mn-MN" sz="3600" dirty="0" smtClean="0">
                <a:solidFill>
                  <a:srgbClr val="7030A0"/>
                </a:solidFill>
                <a:latin typeface="Arial" pitchFamily="34" charset="0"/>
                <a:cs typeface="Arial" pitchFamily="34" charset="0"/>
              </a:rPr>
              <a:t>өмөрбулаг сумын ИТХТ-ийн нарийн </a:t>
            </a:r>
          </a:p>
          <a:p>
            <a:pPr algn="ctr">
              <a:buNone/>
            </a:pPr>
            <a:r>
              <a:rPr lang="mn-MN" sz="3600" dirty="0" smtClean="0">
                <a:solidFill>
                  <a:srgbClr val="7030A0"/>
                </a:solidFill>
                <a:latin typeface="Arial" pitchFamily="34" charset="0"/>
                <a:cs typeface="Arial" pitchFamily="34" charset="0"/>
              </a:rPr>
              <a:t>Бичгийн дарга Ц.Бямбадорж/</a:t>
            </a:r>
            <a:endParaRPr lang="en-US" sz="3600" dirty="0">
              <a:solidFill>
                <a:srgbClr val="7030A0"/>
              </a:solidFill>
              <a:latin typeface="Arial" pitchFamily="34" charset="0"/>
              <a:cs typeface="Arial" pitchFamily="34" charset="0"/>
            </a:endParaRPr>
          </a:p>
          <a:p>
            <a:pPr algn="ctr">
              <a:buNone/>
            </a:pPr>
            <a:endParaRPr lang="mn-MN" sz="3600" dirty="0" smtClean="0">
              <a:solidFill>
                <a:srgbClr val="7030A0"/>
              </a:solidFill>
              <a:latin typeface="Arial" pitchFamily="34" charset="0"/>
              <a:cs typeface="Arial" pitchFamily="34" charset="0"/>
            </a:endParaRPr>
          </a:p>
          <a:p>
            <a:pPr algn="ctr">
              <a:buNone/>
            </a:pPr>
            <a:endParaRPr lang="mn-MN" sz="3600" dirty="0">
              <a:solidFill>
                <a:srgbClr val="7030A0"/>
              </a:solidFill>
              <a:latin typeface="Arial" pitchFamily="34" charset="0"/>
              <a:cs typeface="Arial" pitchFamily="34" charset="0"/>
            </a:endParaRPr>
          </a:p>
          <a:p>
            <a:pPr algn="ctr">
              <a:buNone/>
            </a:pPr>
            <a:r>
              <a:rPr lang="mn-MN" sz="3600" dirty="0" smtClean="0">
                <a:solidFill>
                  <a:srgbClr val="7030A0"/>
                </a:solidFill>
                <a:latin typeface="Arial" pitchFamily="34" charset="0"/>
                <a:cs typeface="Arial" pitchFamily="34" charset="0"/>
              </a:rPr>
              <a:t>2015 о</a:t>
            </a:r>
            <a:r>
              <a:rPr lang="mn-MN" sz="3600" dirty="0" smtClean="0">
                <a:latin typeface="Arial" pitchFamily="34" charset="0"/>
                <a:cs typeface="Arial" pitchFamily="34" charset="0"/>
              </a:rPr>
              <a:t>н </a:t>
            </a:r>
            <a:endParaRPr lang="en-US" sz="36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4708525"/>
          </a:xfrm>
        </p:spPr>
        <p:txBody>
          <a:bodyPr>
            <a:normAutofit/>
          </a:bodyPr>
          <a:lstStyle/>
          <a:p>
            <a:pPr marL="0" indent="60325" algn="ctr">
              <a:buNone/>
            </a:pPr>
            <a:r>
              <a:rPr lang="ms-MY" sz="2400" dirty="0" smtClean="0">
                <a:solidFill>
                  <a:srgbClr val="7030A0"/>
                </a:solidFill>
                <a:latin typeface="Arial" pitchFamily="34" charset="0"/>
                <a:cs typeface="Arial" pitchFamily="34" charset="0"/>
              </a:rPr>
              <a:t> </a:t>
            </a:r>
            <a:r>
              <a:rPr lang="mn-MN" sz="2400" dirty="0" smtClean="0">
                <a:solidFill>
                  <a:srgbClr val="7030A0"/>
                </a:solidFill>
                <a:latin typeface="Arial" pitchFamily="34" charset="0"/>
                <a:cs typeface="Arial" pitchFamily="34" charset="0"/>
              </a:rPr>
              <a:t>ИТХ-ын Төлөөлөгчдийн бүрэн эрхээс:</a:t>
            </a:r>
          </a:p>
          <a:p>
            <a:pPr marL="0" indent="60325" algn="ctr">
              <a:buNone/>
            </a:pPr>
            <a:r>
              <a:rPr lang="mn-MN" sz="2400" dirty="0" smtClean="0">
                <a:solidFill>
                  <a:srgbClr val="7030A0"/>
                </a:solidFill>
                <a:latin typeface="Arial" pitchFamily="34" charset="0"/>
                <a:cs typeface="Arial" pitchFamily="34" charset="0"/>
              </a:rPr>
              <a:t> /ЗЗНДНТУТХ-12-р зүйл/</a:t>
            </a:r>
          </a:p>
          <a:p>
            <a:pPr marL="0" indent="465138" algn="just">
              <a:buClr>
                <a:srgbClr val="FF0000"/>
              </a:buClr>
              <a:buFont typeface="Wingdings" pitchFamily="2" charset="2"/>
              <a:buChar char="Ø"/>
            </a:pPr>
            <a:r>
              <a:rPr lang="ms-MY" sz="2400" dirty="0" smtClean="0">
                <a:solidFill>
                  <a:srgbClr val="7030A0"/>
                </a:solidFill>
                <a:latin typeface="Arial Mon" panose="020B0500000000000000" pitchFamily="34" charset="0"/>
                <a:cs typeface="Arial" pitchFamily="34" charset="0"/>
              </a:rPr>
              <a:t>12.1.6.</a:t>
            </a:r>
            <a:r>
              <a:rPr lang="mn-MN" sz="2400" dirty="0" smtClean="0">
                <a:solidFill>
                  <a:srgbClr val="7030A0"/>
                </a:solidFill>
                <a:latin typeface="Arial" panose="020B0604020202020204" pitchFamily="34" charset="0"/>
                <a:cs typeface="Arial" panose="020B0604020202020204" pitchFamily="34" charset="0"/>
              </a:rPr>
              <a:t>хууль тогтоомж, Хрулын шийдвэрийг иргэдэд тайлбарлан таниулах</a:t>
            </a:r>
            <a:r>
              <a:rPr lang="en-US" sz="2400" dirty="0" smtClean="0">
                <a:solidFill>
                  <a:srgbClr val="7030A0"/>
                </a:solidFill>
                <a:latin typeface="Arial Mon" panose="020B0500000000000000" pitchFamily="34" charset="0"/>
                <a:cs typeface="Arial" pitchFamily="34" charset="0"/>
              </a:rPr>
              <a:t>;</a:t>
            </a:r>
            <a:endParaRPr lang="mn-MN" sz="2400" dirty="0">
              <a:solidFill>
                <a:srgbClr val="7030A0"/>
              </a:solidFill>
              <a:latin typeface="Arial Mon" panose="020B0500000000000000" pitchFamily="34" charset="0"/>
              <a:cs typeface="Arial" pitchFamily="34" charset="0"/>
            </a:endParaRPr>
          </a:p>
          <a:p>
            <a:pPr marL="0" indent="465138" algn="just">
              <a:buClr>
                <a:srgbClr val="FF0000"/>
              </a:buClr>
              <a:buFont typeface="Wingdings" pitchFamily="2" charset="2"/>
              <a:buChar char="Ø"/>
            </a:pPr>
            <a:r>
              <a:rPr lang="ms-MY" sz="2400" dirty="0" smtClean="0">
                <a:solidFill>
                  <a:srgbClr val="7030A0"/>
                </a:solidFill>
                <a:latin typeface="Arial Mon" panose="020B0500000000000000" pitchFamily="34" charset="0"/>
                <a:cs typeface="Arial" pitchFamily="34" charset="0"/>
              </a:rPr>
              <a:t>12.1.9.</a:t>
            </a:r>
            <a:r>
              <a:rPr lang="mn-MN" sz="2400" dirty="0" smtClean="0">
                <a:solidFill>
                  <a:srgbClr val="7030A0"/>
                </a:solidFill>
                <a:latin typeface="Arial" panose="020B0604020202020204" pitchFamily="34" charset="0"/>
                <a:cs typeface="Arial" panose="020B0604020202020204" pitchFamily="34" charset="0"/>
              </a:rPr>
              <a:t>сонгогчидтойгоо тогтмол холбоотой ажиллаж, тэднээс тавьсан өргөдөл, гомдлыг зоих журмын дагуу шийдвэрлэх буюу эрх бүхий байгууллага, албан тушаалтанд уламжилж хариуг хуульд заасан </a:t>
            </a:r>
            <a:r>
              <a:rPr lang="mn-MN" sz="2400" smtClean="0">
                <a:solidFill>
                  <a:srgbClr val="7030A0"/>
                </a:solidFill>
                <a:latin typeface="Arial" panose="020B0604020202020204" pitchFamily="34" charset="0"/>
                <a:cs typeface="Arial" panose="020B0604020202020204" pitchFamily="34" charset="0"/>
              </a:rPr>
              <a:t>хугацаанд авах</a:t>
            </a:r>
            <a:endParaRPr lang="mn-MN" sz="2400" dirty="0" smtClean="0">
              <a:solidFill>
                <a:srgbClr val="7030A0"/>
              </a:solidFill>
              <a:latin typeface="Arial Mon" panose="020B0500000000000000" pitchFamily="34" charset="0"/>
              <a:cs typeface="Arial" pitchFamily="34" charset="0"/>
            </a:endParaRPr>
          </a:p>
        </p:txBody>
      </p:sp>
      <p:sp>
        <p:nvSpPr>
          <p:cNvPr id="4" name="Title 1"/>
          <p:cNvSpPr>
            <a:spLocks noGrp="1"/>
          </p:cNvSpPr>
          <p:nvPr>
            <p:ph type="title"/>
          </p:nvPr>
        </p:nvSpPr>
        <p:spPr>
          <a:xfrm>
            <a:off x="228600" y="457200"/>
            <a:ext cx="8763000" cy="762000"/>
          </a:xfrm>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4708525"/>
          </a:xfrm>
        </p:spPr>
        <p:txBody>
          <a:bodyPr/>
          <a:lstStyle/>
          <a:p>
            <a:pPr marL="0" indent="465138" algn="ctr">
              <a:buNone/>
            </a:pPr>
            <a:r>
              <a:rPr lang="mn-MN" sz="2400" dirty="0" smtClean="0">
                <a:solidFill>
                  <a:srgbClr val="7030A0"/>
                </a:solidFill>
                <a:latin typeface="Arial" pitchFamily="34" charset="0"/>
                <a:cs typeface="Arial" pitchFamily="34" charset="0"/>
              </a:rPr>
              <a:t>Хурлын Тэргүүлэгчдийн бүрэн эрхээс:</a:t>
            </a:r>
          </a:p>
          <a:p>
            <a:pPr marL="0" indent="465138" algn="ctr">
              <a:buNone/>
            </a:pPr>
            <a:r>
              <a:rPr lang="mn-MN" sz="2400" dirty="0" smtClean="0">
                <a:solidFill>
                  <a:srgbClr val="7030A0"/>
                </a:solidFill>
                <a:latin typeface="Arial" pitchFamily="34" charset="0"/>
                <a:cs typeface="Arial" pitchFamily="34" charset="0"/>
              </a:rPr>
              <a:t> /ЗЗНДНТУТХ-20-р зүйл/</a:t>
            </a:r>
          </a:p>
          <a:p>
            <a:pPr marL="0" indent="465138" algn="just">
              <a:buClr>
                <a:srgbClr val="FF0000"/>
              </a:buClr>
              <a:buFont typeface="Wingdings" pitchFamily="2" charset="2"/>
              <a:buChar char="Ø"/>
            </a:pPr>
            <a:r>
              <a:rPr lang="en-US" sz="2400" dirty="0" smtClean="0">
                <a:solidFill>
                  <a:srgbClr val="7030A0"/>
                </a:solidFill>
                <a:latin typeface="Arial Mon" panose="020B0500000000000000" pitchFamily="34" charset="0"/>
                <a:cs typeface="Arial" pitchFamily="34" charset="0"/>
              </a:rPr>
              <a:t>20.1.9.èðãýäèéí </a:t>
            </a:r>
            <a:r>
              <a:rPr lang="en-US" sz="2400" dirty="0" err="1" smtClean="0">
                <a:solidFill>
                  <a:srgbClr val="7030A0"/>
                </a:solidFill>
                <a:latin typeface="Arial Mon" panose="020B0500000000000000" pitchFamily="34" charset="0"/>
                <a:cs typeface="Arial" pitchFamily="34" charset="0"/>
              </a:rPr>
              <a:t>ýðõ</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ýðõ</a:t>
            </a:r>
            <a:r>
              <a:rPr lang="en-US" sz="2400" dirty="0" smtClean="0">
                <a:solidFill>
                  <a:srgbClr val="7030A0"/>
                </a:solidFill>
                <a:latin typeface="Arial Mon" panose="020B0500000000000000" pitchFamily="34" charset="0"/>
                <a:cs typeface="Arial" pitchFamily="34" charset="0"/>
              </a:rPr>
              <a:t> </a:t>
            </a:r>
            <a:r>
              <a:rPr lang="mn-MN" sz="2400" dirty="0" smtClean="0">
                <a:solidFill>
                  <a:srgbClr val="7030A0"/>
                </a:solidFill>
                <a:latin typeface="Arial Mon" panose="020B0500000000000000" pitchFamily="34" charset="0"/>
                <a:cs typeface="Arial" pitchFamily="34" charset="0"/>
              </a:rPr>
              <a:t>ч</a:t>
            </a:r>
            <a:r>
              <a:rPr lang="en-US" sz="2400" dirty="0" smtClean="0">
                <a:solidFill>
                  <a:srgbClr val="7030A0"/>
                </a:solidFill>
                <a:latin typeface="Arial Mon" panose="020B0500000000000000" pitchFamily="34" charset="0"/>
                <a:cs typeface="Arial" pitchFamily="34" charset="0"/>
              </a:rPr>
              <a:t>ºëºº</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õóóëü</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ñíû</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àøèã</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ñîíèðõëûã</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õàìãààëàõ</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àæëûã</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çîõèîí</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áàéãóóëæ</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õóóëü</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òîãòîîìæ</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Õóðëûí</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øèéäâýðèéã</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òàéëáàðëàí</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òàíèóëàõ</a:t>
            </a:r>
            <a:r>
              <a:rPr lang="en-US" sz="2400" dirty="0" smtClean="0">
                <a:solidFill>
                  <a:srgbClr val="7030A0"/>
                </a:solidFill>
                <a:latin typeface="Arial Mon" panose="020B0500000000000000" pitchFamily="34" charset="0"/>
                <a:cs typeface="Arial" pitchFamily="34" charset="0"/>
              </a:rPr>
              <a:t>;</a:t>
            </a:r>
            <a:endParaRPr lang="mn-MN" sz="2400" b="1" dirty="0" smtClean="0">
              <a:solidFill>
                <a:srgbClr val="7030A0"/>
              </a:solidFill>
              <a:latin typeface="Arial Mon" panose="020B0500000000000000" pitchFamily="34" charset="0"/>
              <a:cs typeface="Arial" pitchFamily="34" charset="0"/>
            </a:endParaRPr>
          </a:p>
          <a:p>
            <a:pPr marL="0" indent="465138" algn="just">
              <a:buClr>
                <a:srgbClr val="FF0000"/>
              </a:buClr>
              <a:buFont typeface="Wingdings" pitchFamily="2" charset="2"/>
              <a:buChar char="Ø"/>
            </a:pPr>
            <a:r>
              <a:rPr lang="en-US" sz="2400" dirty="0" smtClean="0">
                <a:solidFill>
                  <a:srgbClr val="7030A0"/>
                </a:solidFill>
                <a:latin typeface="Arial Mon" panose="020B0500000000000000" pitchFamily="34" charset="0"/>
                <a:cs typeface="Arial" pitchFamily="34" charset="0"/>
              </a:rPr>
              <a:t>20.1.10.îëîí </a:t>
            </a:r>
            <a:r>
              <a:rPr lang="en-US" sz="2400" dirty="0" err="1" smtClean="0">
                <a:solidFill>
                  <a:srgbClr val="7030A0"/>
                </a:solidFill>
                <a:latin typeface="Arial Mon" panose="020B0500000000000000" pitchFamily="34" charset="0"/>
                <a:cs typeface="Arial" pitchFamily="34" charset="0"/>
              </a:rPr>
              <a:t>íèéòèéí</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ñãýë</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ñàíàà÷èëãûã</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õºãæ</a:t>
            </a:r>
            <a:r>
              <a:rPr lang="en-US" sz="2400" dirty="0" smtClean="0">
                <a:solidFill>
                  <a:srgbClr val="7030A0"/>
                </a:solidFill>
                <a:latin typeface="Arial Mon" panose="020B0500000000000000" pitchFamily="34" charset="0"/>
                <a:cs typeface="Arial" pitchFamily="34" charset="0"/>
              </a:rPr>
              <a:t>¿¿</a:t>
            </a:r>
            <a:r>
              <a:rPr lang="en-US" sz="2400" dirty="0" err="1" smtClean="0">
                <a:solidFill>
                  <a:srgbClr val="7030A0"/>
                </a:solidFill>
                <a:latin typeface="Arial Mon" panose="020B0500000000000000" pitchFamily="34" charset="0"/>
                <a:cs typeface="Arial" pitchFamily="34" charset="0"/>
              </a:rPr>
              <a:t>ëýõýä</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äýìæëýã</a:t>
            </a:r>
            <a:r>
              <a:rPr lang="en-US" sz="2400" dirty="0" smtClean="0">
                <a:solidFill>
                  <a:srgbClr val="7030A0"/>
                </a:solidFill>
                <a:latin typeface="Arial Mon" panose="020B0500000000000000" pitchFamily="34" charset="0"/>
                <a:cs typeface="Arial" pitchFamily="34" charset="0"/>
              </a:rPr>
              <a:t> ¿ç¿¿</a:t>
            </a:r>
            <a:r>
              <a:rPr lang="en-US" sz="2400" dirty="0" err="1" smtClean="0">
                <a:solidFill>
                  <a:srgbClr val="7030A0"/>
                </a:solidFill>
                <a:latin typeface="Arial Mon" panose="020B0500000000000000" pitchFamily="34" charset="0"/>
                <a:cs typeface="Arial" pitchFamily="34" charset="0"/>
              </a:rPr>
              <a:t>ëýõ</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òóõàéí</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íóòàã</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äýâñãýð</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äýõ</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òºðèéí</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áóñ</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áàéãóóëëàãà</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ñ¿ì</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õèéäòýé</a:t>
            </a:r>
            <a:r>
              <a:rPr lang="en-US" sz="2400" dirty="0" smtClean="0">
                <a:solidFill>
                  <a:srgbClr val="7030A0"/>
                </a:solidFill>
                <a:latin typeface="Arial Mon" panose="020B0500000000000000" pitchFamily="34" charset="0"/>
                <a:cs typeface="Arial" pitchFamily="34" charset="0"/>
              </a:rPr>
              <a:t> </a:t>
            </a:r>
            <a:r>
              <a:rPr lang="en-US" sz="2400" dirty="0" err="1" smtClean="0">
                <a:solidFill>
                  <a:srgbClr val="7030A0"/>
                </a:solidFill>
                <a:latin typeface="Arial Mon" panose="020B0500000000000000" pitchFamily="34" charset="0"/>
                <a:cs typeface="Arial" pitchFamily="34" charset="0"/>
              </a:rPr>
              <a:t>õàðèëöàõ</a:t>
            </a:r>
            <a:r>
              <a:rPr lang="en-US" sz="2400" dirty="0" smtClean="0">
                <a:solidFill>
                  <a:srgbClr val="7030A0"/>
                </a:solidFill>
                <a:latin typeface="Arial Mon" panose="020B0500000000000000" pitchFamily="34" charset="0"/>
                <a:cs typeface="Arial" pitchFamily="34" charset="0"/>
              </a:rPr>
              <a:t>;</a:t>
            </a:r>
            <a:endParaRPr lang="en-US" sz="2400" b="1" dirty="0" smtClean="0">
              <a:solidFill>
                <a:srgbClr val="7030A0"/>
              </a:solidFill>
              <a:latin typeface="Arial Mon" panose="020B0500000000000000" pitchFamily="34" charset="0"/>
              <a:cs typeface="Arial" pitchFamily="34" charset="0"/>
            </a:endParaRPr>
          </a:p>
          <a:p>
            <a:pPr marL="0" indent="465138" algn="just">
              <a:buFont typeface="Wingdings" pitchFamily="2" charset="2"/>
              <a:buChar char="Ø"/>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5105400"/>
          </a:xfrm>
        </p:spPr>
        <p:txBody>
          <a:bodyPr>
            <a:normAutofit lnSpcReduction="10000"/>
          </a:bodyPr>
          <a:lstStyle/>
          <a:p>
            <a:pPr marL="0" indent="465138" algn="just">
              <a:buNone/>
            </a:pPr>
            <a:r>
              <a:rPr lang="mn-MN" sz="2400" dirty="0" smtClean="0">
                <a:solidFill>
                  <a:srgbClr val="7030A0"/>
                </a:solidFill>
                <a:latin typeface="Arial" pitchFamily="34" charset="0"/>
                <a:cs typeface="Arial" pitchFamily="34" charset="0"/>
              </a:rPr>
              <a:t>Иргэдийн оролцоог  сайжруулах шаардлага, хэрэгцээ байна уу..............?</a:t>
            </a:r>
          </a:p>
          <a:p>
            <a:pPr marL="0" indent="465138" algn="just">
              <a:buNone/>
            </a:pPr>
            <a:r>
              <a:rPr lang="mn-MN" sz="2400" dirty="0" smtClean="0">
                <a:solidFill>
                  <a:srgbClr val="7030A0"/>
                </a:solidFill>
                <a:latin typeface="Arial" pitchFamily="34" charset="0"/>
                <a:cs typeface="Arial" pitchFamily="34" charset="0"/>
              </a:rPr>
              <a:t>Судалгааны дүгнэлтээс харахад тухайн багийн нийт иргэд шууд оролцож болон нутгийн өөрийн удирдлагын анхан шатны байгууллага болох багийн Иргэдийн Нийтийн Хуралд иргэдийн оролцооны түвшин маш доогуур </a:t>
            </a:r>
            <a:r>
              <a:rPr lang="mn-MN" sz="2400" dirty="0" smtClean="0">
                <a:solidFill>
                  <a:srgbClr val="7030A0"/>
                </a:solidFill>
                <a:latin typeface="Arial" pitchFamily="34" charset="0"/>
                <a:cs typeface="Arial" pitchFamily="34" charset="0"/>
              </a:rPr>
              <a:t>байгаа </a:t>
            </a:r>
            <a:r>
              <a:rPr lang="mn-MN" sz="2400" dirty="0" smtClean="0">
                <a:solidFill>
                  <a:srgbClr val="7030A0"/>
                </a:solidFill>
                <a:latin typeface="Arial" pitchFamily="34" charset="0"/>
                <a:cs typeface="Arial" pitchFamily="34" charset="0"/>
              </a:rPr>
              <a:t>нь хурлын хэлэлцэн шийдвэрлэх асуудлын хүрээ хязгаарлагдмал, холбогдох мэдээллийн хүртээмж муу байдгаас хамааралтай гэж үзэж байна. </a:t>
            </a:r>
            <a:r>
              <a:rPr lang="mn-MN" sz="2400" dirty="0" smtClean="0">
                <a:solidFill>
                  <a:srgbClr val="7030A0"/>
                </a:solidFill>
                <a:latin typeface="Arial" pitchFamily="34" charset="0"/>
                <a:cs typeface="Arial" pitchFamily="34" charset="0"/>
              </a:rPr>
              <a:t>Мөн </a:t>
            </a:r>
            <a:r>
              <a:rPr lang="mn-MN" sz="2400" dirty="0" smtClean="0">
                <a:solidFill>
                  <a:srgbClr val="7030A0"/>
                </a:solidFill>
                <a:latin typeface="Arial" pitchFamily="34" charset="0"/>
                <a:cs typeface="Arial" pitchFamily="34" charset="0"/>
              </a:rPr>
              <a:t>ИНХ нь иргэдийн хуран цугларч, нийтлэг асуудлаа хэлэлцэн шийдэх эс бөгөөс дээш уламжлах, иргэд нэгдэх, хамтран ажиллах сонирхол, сэдэл, хандлагыг бий бологох нөхцлийг бүрдүүлэхгүйгээр НӨУ-ыг жинхэнэ утгаар нь хэрэгжүүлэх, иргэдийн шийдвэр гаргах үйл явцад оролцох оролцоог нэмэгдүүлэх боломжгүй юм.</a:t>
            </a:r>
          </a:p>
          <a:p>
            <a:pPr marL="0" indent="465138" algn="just">
              <a:buNone/>
            </a:pPr>
            <a:endParaRPr lang="mn-MN" sz="2400" dirty="0" smtClean="0">
              <a:solidFill>
                <a:srgbClr val="7030A0"/>
              </a:solidFill>
              <a:latin typeface="Arial" pitchFamily="34" charset="0"/>
              <a:cs typeface="Arial" pitchFamily="34" charset="0"/>
            </a:endParaRPr>
          </a:p>
          <a:p>
            <a:pPr marL="0" indent="465138" algn="just">
              <a:buNone/>
            </a:pPr>
            <a:endParaRPr lang="mn-MN" sz="2400" dirty="0" smtClean="0">
              <a:solidFill>
                <a:srgbClr val="7030A0"/>
              </a:solidFill>
              <a:latin typeface="Arial" pitchFamily="34" charset="0"/>
              <a:cs typeface="Arial" pitchFamily="34" charset="0"/>
            </a:endParaRPr>
          </a:p>
          <a:p>
            <a:pPr marL="0" indent="465138" algn="just">
              <a:buNone/>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4953000"/>
          </a:xfrm>
        </p:spPr>
        <p:txBody>
          <a:bodyPr>
            <a:normAutofit lnSpcReduction="10000"/>
          </a:bodyPr>
          <a:lstStyle/>
          <a:p>
            <a:pPr marL="0" indent="465138" algn="just">
              <a:buNone/>
            </a:pPr>
            <a:r>
              <a:rPr lang="mn-MN" sz="2400" dirty="0" smtClean="0">
                <a:solidFill>
                  <a:srgbClr val="7030A0"/>
                </a:solidFill>
                <a:latin typeface="Arial" pitchFamily="34" charset="0"/>
                <a:cs typeface="Arial" pitchFamily="34" charset="0"/>
              </a:rPr>
              <a:t>Аймаг, сумын ИТХ-ын түвшинд шийдвэр гаргах үйл явцад иргэдийн оролцоо хангалтгүй байгаа. Энэ нь шийдвэр гаргах түвшинд дэх иргэдийн оролцоо болон ИТХ-ын төлөөлөгчидтэйгээ ажиллах талын иргэдийн мэдлэг бага, ИТХ-ын хуралдаанаар хэлэлцэх асуудлын талаар санал оруулах, мэдээлэл авах эрхээ ойлгохгүй хэрэгжүүлэхгүй байгаатай холбоотой гэсэн дүгнэлт гарсан байгаа. </a:t>
            </a:r>
          </a:p>
          <a:p>
            <a:pPr marL="0" indent="465138" algn="just">
              <a:buNone/>
            </a:pPr>
            <a:r>
              <a:rPr lang="mn-MN" sz="2400" dirty="0" smtClean="0">
                <a:solidFill>
                  <a:srgbClr val="7030A0"/>
                </a:solidFill>
                <a:latin typeface="Arial" pitchFamily="34" charset="0"/>
                <a:cs typeface="Arial" pitchFamily="34" charset="0"/>
              </a:rPr>
              <a:t>Орон нутаг дах Иргэний Нийгмийн байгууллагуудын үйл ажиллагаа нь төлөвшөөгүй, хамрах хүрээ бага, санхүүгийн байдал нь сул байгаа нь шийдвэр гаргах үйл явцад оролцох, бүлгийн болон нийтийн эрх ашгийг нэгтгэн илэрхийлэх, хэрэгжүүлэхэд оролцох боломжийг бууруулж байна. </a:t>
            </a: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a:xfrm>
            <a:off x="228600" y="457200"/>
            <a:ext cx="8763000" cy="762000"/>
          </a:xfrm>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4860925"/>
          </a:xfrm>
        </p:spPr>
        <p:txBody>
          <a:bodyPr>
            <a:normAutofit lnSpcReduction="10000"/>
          </a:bodyPr>
          <a:lstStyle/>
          <a:p>
            <a:pPr marL="0" indent="465138" algn="just">
              <a:buNone/>
            </a:pPr>
            <a:r>
              <a:rPr lang="mn-MN" sz="2400" dirty="0" smtClean="0">
                <a:solidFill>
                  <a:srgbClr val="7030A0"/>
                </a:solidFill>
                <a:latin typeface="Arial" pitchFamily="34" charset="0"/>
                <a:cs typeface="Arial" pitchFamily="34" charset="0"/>
              </a:rPr>
              <a:t>Иргэдийн оролцоог яаж сайжруулах вэ.....?</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Хуулиар олгогдсон эрхийг эдэлж, үүргийг биелүүлэх</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ИНХ-ын хуралдаанд оролцох боломжийг дээшлүүлэх </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ИТХ-ын төлөөлөгчид, иргэдийн харилцан холбоог сайжруулах</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ИНХ, ИТХ-д асуудал санаачилж оруулах талаар санал, санаачилгатай байх</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 Мэдээлэл авах, түүнд суралцах</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Сайн дурын бүлэг, нөхөрлөл, багийг болон ИНБ-ыг байгуулах</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НӨУБ-аас гарч байгаа бодлого шийдвэртэй танилцах, түүнд дүгнэлт хийх талаар суралцах </a:t>
            </a:r>
          </a:p>
          <a:p>
            <a:pPr marL="0" indent="465138">
              <a:buClr>
                <a:srgbClr val="FF0000"/>
              </a:buClr>
              <a:buFont typeface="Wingdings" pitchFamily="2" charset="2"/>
              <a:buChar char="ü"/>
            </a:pPr>
            <a:endParaRPr lang="mn-MN" sz="2400" dirty="0" smtClean="0">
              <a:solidFill>
                <a:srgbClr val="7030A0"/>
              </a:solidFill>
              <a:latin typeface="Arial" pitchFamily="34" charset="0"/>
              <a:cs typeface="Arial" pitchFamily="34" charset="0"/>
            </a:endParaRPr>
          </a:p>
          <a:p>
            <a:pPr marL="0" indent="465138">
              <a:buClr>
                <a:srgbClr val="FF0000"/>
              </a:buClr>
              <a:buFont typeface="Wingdings" pitchFamily="2" charset="2"/>
              <a:buChar char="ü"/>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54162"/>
            <a:ext cx="8686800" cy="4846638"/>
          </a:xfrm>
        </p:spPr>
        <p:txBody>
          <a:bodyPr>
            <a:normAutofit lnSpcReduction="10000"/>
          </a:bodyPr>
          <a:lstStyle/>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Санал хүсэлтээ илэрхийлэх /Хурал, зөвлөгөөн, санал хүсэлтийн хайрцаг, утсаар, гм/</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Иргэн бүр НӨУБ-ын үйл ажиллагаанд идэвхтэй оролцож, өөрийн орон нутгийн асуудлыг хамтаараа шийдвэрлэх, зохион байгуулах, шийдвэрийн төсөл боловсруулах, хэлэлцэх, хэрэгжилтэнд нь гар бие оролцох, биелэлтэнд нь хяналт тавих зэргээр үе шат болгонд нь оролцоход суралцах нь чухал.</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Нутгийн иргэд л өөрийн орон нутгийн өмнө тулгараад байгаа бэрхшээлтэй асуудлын учир шалтгааныг илүү мэдэж төлөвлөж чадах бөгөөд шаардлагатай мэдээллийг хуримтлуулсан байдаг нь түүнийг шийдэх боломж шийдлийг хэрэгжүүлэх хамгийн зөв гарцыг олж, хэрэгжүүлэх боломж нь байдаг. </a:t>
            </a: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4708525"/>
          </a:xfrm>
        </p:spPr>
        <p:txBody>
          <a:bodyPr>
            <a:normAutofit/>
          </a:bodyPr>
          <a:lstStyle/>
          <a:p>
            <a:pPr marL="0" indent="465138" algn="just">
              <a:buNone/>
            </a:pPr>
            <a:r>
              <a:rPr lang="mn-MN" sz="2400" dirty="0" smtClean="0">
                <a:solidFill>
                  <a:srgbClr val="7030A0"/>
                </a:solidFill>
                <a:latin typeface="Arial" pitchFamily="34" charset="0"/>
                <a:cs typeface="Arial" pitchFamily="34" charset="0"/>
              </a:rPr>
              <a:t>НӨУБ-ын шийдвэр гаргах гаргах түвшинд дэх иргэдийн оролцоо, хяналт түүний үр  дүн:</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Хуулийн хэрэгжилт хангагдах /Иргэнийн эрх, үүргийн хэрэгжилт сайжрах</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Иргэдийн нийтлэг эрх ашиг, сонирхолд нийцсэн бодлого шийдвэр гарах хандлага төлөвших</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Иргэдийн мэдээ, мэдээлэл авах боломж сайжирч, мэдээллийн ил тод байдал хангагдах</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Иргэдийн өөрсдийн санаачилсан асуудал шийдвэрт тусгагдсан нь түүнийг хэрэгжүүлэх, хяналт тавих иргэдийн оролцоо нэмэгдэх </a:t>
            </a:r>
          </a:p>
          <a:p>
            <a:pPr marL="0" indent="465138" algn="just">
              <a:buClr>
                <a:srgbClr val="FF0000"/>
              </a:buClr>
              <a:buFont typeface="Wingdings" pitchFamily="2" charset="2"/>
              <a:buChar char="ü"/>
            </a:pPr>
            <a:endParaRPr lang="en-US" sz="2400" dirty="0">
              <a:solidFill>
                <a:srgbClr val="7030A0"/>
              </a:solidFill>
            </a:endParaRPr>
          </a:p>
        </p:txBody>
      </p:sp>
      <p:sp>
        <p:nvSpPr>
          <p:cNvPr id="4" name="Title 1"/>
          <p:cNvSpPr>
            <a:spLocks noGrp="1"/>
          </p:cNvSpPr>
          <p:nvPr>
            <p:ph type="title"/>
          </p:nvPr>
        </p:nvSpPr>
        <p:spPr>
          <a:xfrm>
            <a:off x="304800" y="457200"/>
            <a:ext cx="8686800" cy="838200"/>
          </a:xfrm>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4860925"/>
          </a:xfrm>
        </p:spPr>
        <p:txBody>
          <a:bodyPr>
            <a:normAutofit/>
          </a:bodyPr>
          <a:lstStyle/>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Төрийн бодлого сайжирна /Бодлого, шийдвэрийн үндэслэл, үр дүн, хэрэгжилт, хяналт/</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Төрд итгэх итгэл нэмэгдэнэ.</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Ардчилал бэхжинэ.</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Хариуцлагын тогтолцоо дээшилнэ.</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 Иргэд, орон нутгийн нийтлэг эрх ашиг, сонирхол хангагдана.</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Төр иргэний хамтын ажиллагаа бий болно.</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Төрийн ажил үйлчилгээний чанар сайжирна.</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Иргэдийн оролцооны идэвхи дээшилнэ. </a:t>
            </a:r>
          </a:p>
          <a:p>
            <a:pPr marL="0" indent="465138" algn="just">
              <a:buClr>
                <a:srgbClr val="FF0000"/>
              </a:buClr>
              <a:buFont typeface="Wingdings" pitchFamily="2" charset="2"/>
              <a:buChar char="ü"/>
            </a:pPr>
            <a:r>
              <a:rPr lang="mn-MN" sz="2400" dirty="0" smtClean="0">
                <a:solidFill>
                  <a:srgbClr val="FF0000"/>
                </a:solidFill>
                <a:latin typeface="Arial" pitchFamily="34" charset="0"/>
                <a:cs typeface="Arial" pitchFamily="34" charset="0"/>
              </a:rPr>
              <a:t>НӨУБ-ын чадавхи бэхжинэ. </a:t>
            </a:r>
          </a:p>
          <a:p>
            <a:pPr marL="0" indent="465138" algn="just">
              <a:buClr>
                <a:srgbClr val="FF0000"/>
              </a:buClr>
              <a:buFont typeface="Wingdings" pitchFamily="2" charset="2"/>
              <a:buChar char="ü"/>
            </a:pPr>
            <a:endParaRPr lang="en-US" sz="2400" dirty="0">
              <a:solidFill>
                <a:srgbClr val="FF0000"/>
              </a:solidFill>
              <a:latin typeface="Arial" pitchFamily="34" charset="0"/>
              <a:cs typeface="Arial" pitchFamily="34" charset="0"/>
            </a:endParaRPr>
          </a:p>
        </p:txBody>
      </p:sp>
      <p:sp>
        <p:nvSpPr>
          <p:cNvPr id="4" name="Title 1"/>
          <p:cNvSpPr>
            <a:spLocks noGrp="1"/>
          </p:cNvSpPr>
          <p:nvPr>
            <p:ph type="title"/>
          </p:nvPr>
        </p:nvSpPr>
        <p:spPr>
          <a:xfrm>
            <a:off x="304800" y="457200"/>
            <a:ext cx="8686800" cy="838200"/>
          </a:xfrm>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4876800"/>
          </a:xfrm>
        </p:spPr>
        <p:txBody>
          <a:bodyPr>
            <a:normAutofit/>
          </a:bodyPr>
          <a:lstStyle/>
          <a:p>
            <a:pPr marL="0" indent="465138">
              <a:buNone/>
            </a:pPr>
            <a:r>
              <a:rPr lang="mn-MN" sz="2400" dirty="0" smtClean="0">
                <a:solidFill>
                  <a:srgbClr val="7030A0"/>
                </a:solidFill>
                <a:latin typeface="Arial" pitchFamily="34" charset="0"/>
                <a:cs typeface="Arial" pitchFamily="34" charset="0"/>
              </a:rPr>
              <a:t>Иргэдийн оролцооны үнэлэмж, шалгууруудаас: </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Оролцооны зорилгыг ардчилалын өнцгөөс авч үзвэл:</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Оролцоо нэмэгдэж байвал ардчилалтай байна гэсэн үг</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Оролцоо нь хэв шинжээрээ эерэг хандлага учир оролцоог нэмэгдүүлэх нь өөрөө зорилт юм</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Оролцоог нэмэгдүүлснээр эрх тэгш байдал бий болно.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Иргэний идэвхтэй нийгэм байгуулахад оролцоог өргөжүүлэх шаардлагатай байдаг</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Нутгийн удирдлагын хууль ёсны хүлээн зөвшөөрөгдсөн байдал нэмэгдэнэ.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Иргэдийн хариуцлага, идэвхийг дээшлүүлнэ. </a:t>
            </a:r>
          </a:p>
          <a:p>
            <a:pPr marL="0" indent="465138">
              <a:buFont typeface="Wingdings" pitchFamily="2" charset="2"/>
              <a:buChar char="ü"/>
            </a:pPr>
            <a:endParaRPr lang="en-US" sz="2400" dirty="0">
              <a:latin typeface="Arial" pitchFamily="34" charset="0"/>
              <a:cs typeface="Arial" pitchFamily="34" charset="0"/>
            </a:endParaRPr>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Оролцооны зорилгыг бодлого хэрэгжүүлэх өнцгөөс авч үзвэл</a:t>
            </a:r>
            <a:r>
              <a:rPr lang="mn-MN" sz="2400" dirty="0" smtClean="0">
                <a:latin typeface="Arial" pitchFamily="34" charset="0"/>
                <a:cs typeface="Arial" pitchFamily="34" charset="0"/>
              </a:rPr>
              <a:t>: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Шинэ бодлого хэрэгжих, тогтвортой үр дүнг хадгалах нөхцөл бүрдэнэ.</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Оролцоог нэмэгдүүлснээр нутгийн иргэдийн хэрэгцээнд нийцсэн үйлчилгээг хүргэж, хэрэгцээ ба бодлогын шийдлийн уялдаа сайжирч, хэрэглэгчдийн сэтгэл ханамж нэмэгдэнэ.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Тухайн бодлогод үзүүлэх дэмжлэг, хууль ёсоор хүлээн зөвшөөрөх байдал, ил тод байдал нэмэгдэж, хариуцлага дээшилнэ.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Орон нутгийн үйлчилгээний чанар сайжирна.  </a:t>
            </a:r>
          </a:p>
          <a:p>
            <a:pPr marL="0" indent="465138">
              <a:buNone/>
            </a:pPr>
            <a:endParaRPr lang="en-US" sz="2400" dirty="0">
              <a:latin typeface="Arial" pitchFamily="34" charset="0"/>
              <a:cs typeface="Arial" pitchFamily="34" charset="0"/>
            </a:endParaRPr>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610600" cy="1066800"/>
          </a:xfrm>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
        <p:nvSpPr>
          <p:cNvPr id="3" name="Content Placeholder 2"/>
          <p:cNvSpPr>
            <a:spLocks noGrp="1"/>
          </p:cNvSpPr>
          <p:nvPr>
            <p:ph idx="1"/>
          </p:nvPr>
        </p:nvSpPr>
        <p:spPr>
          <a:xfrm>
            <a:off x="304800" y="1219200"/>
            <a:ext cx="8686800" cy="5181600"/>
          </a:xfrm>
        </p:spPr>
        <p:txBody>
          <a:bodyPr>
            <a:normAutofit lnSpcReduction="10000"/>
          </a:bodyPr>
          <a:lstStyle/>
          <a:p>
            <a:pPr marL="0" indent="509588">
              <a:buNone/>
            </a:pPr>
            <a:r>
              <a:rPr lang="mn-MN" sz="2400" dirty="0" smtClean="0">
                <a:solidFill>
                  <a:srgbClr val="7030A0"/>
                </a:solidFill>
                <a:latin typeface="Arial" pitchFamily="34" charset="0"/>
                <a:cs typeface="Arial" pitchFamily="34" charset="0"/>
              </a:rPr>
              <a:t>Иргэд яагаад оролцох ёстой гэж ........?</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Монгол Улсын Үндсэн хуулийн гуравдугаар зүйлийн 1 дэх хэсэгт “Монгол Улсад засгийн бүх эрх ард түмний мэдэлд байна. Монголын ард түмэн төрийн үйл хэрэгт шууд оролцож, мөн сонгож байгуулсан төрийн эрх барих төлөөлөгчдийн байгууллагаараа уламжлан энэхүү эрхээ эдэлнэ.” гэж заасан нь </a:t>
            </a:r>
            <a:r>
              <a:rPr lang="mn-MN" sz="2400" dirty="0" smtClean="0">
                <a:solidFill>
                  <a:srgbClr val="7030A0"/>
                </a:solidFill>
                <a:latin typeface="Arial" pitchFamily="34" charset="0"/>
                <a:cs typeface="Arial" pitchFamily="34" charset="0"/>
              </a:rPr>
              <a:t>иргэдийн оролцооны эрх </a:t>
            </a:r>
            <a:r>
              <a:rPr lang="mn-MN" sz="2400" dirty="0" smtClean="0">
                <a:solidFill>
                  <a:srgbClr val="7030A0"/>
                </a:solidFill>
                <a:latin typeface="Arial" pitchFamily="34" charset="0"/>
                <a:cs typeface="Arial" pitchFamily="34" charset="0"/>
              </a:rPr>
              <a:t>зүйн орчныг бид бүхэнд баталгаажуулж өгсөн байна. </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Мөн уг хуулийн арван дөрөвдүгээр зүйлийн 2-т ”Хүнийг үндэс, угсаа, хэл, арьсны өнгө, нас, хүйс, нийгмийн гарал, байдал, хөрөнгө чинээ, эрхэлсэн ажил, албан тушаал, шашин шүтлэг, үзэл бодол, боловсролоор нь ялгаварлан гадуурхаж үл болно. Хүн бүр эрх зүйн этгээд байна” гэж  иргэний </a:t>
            </a:r>
            <a:r>
              <a:rPr lang="mn-MN" sz="2400" dirty="0" smtClean="0">
                <a:solidFill>
                  <a:srgbClr val="7030A0"/>
                </a:solidFill>
                <a:latin typeface="Arial" pitchFamily="34" charset="0"/>
                <a:cs typeface="Arial" pitchFamily="34" charset="0"/>
              </a:rPr>
              <a:t>эрх, </a:t>
            </a:r>
            <a:r>
              <a:rPr lang="mn-MN" sz="2400" dirty="0" smtClean="0">
                <a:solidFill>
                  <a:srgbClr val="7030A0"/>
                </a:solidFill>
                <a:latin typeface="Arial" pitchFamily="34" charset="0"/>
                <a:cs typeface="Arial" pitchFamily="34" charset="0"/>
              </a:rPr>
              <a:t>эрх чөлөөг хуулиар баталгаажуулжээ. </a:t>
            </a:r>
          </a:p>
          <a:p>
            <a:pPr marL="0" indent="465138" algn="just">
              <a:buClr>
                <a:srgbClr val="FF0000"/>
              </a:buClr>
              <a:buBlip>
                <a:blip r:embed="rId2"/>
              </a:buBlip>
            </a:pPr>
            <a:endParaRPr lang="en-US" sz="24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509588" algn="ctr">
              <a:buNone/>
            </a:pPr>
            <a:endParaRPr lang="mn-MN" sz="2800" dirty="0" smtClean="0">
              <a:solidFill>
                <a:srgbClr val="7030A0"/>
              </a:solidFill>
              <a:latin typeface="Arial" pitchFamily="34" charset="0"/>
              <a:cs typeface="Arial" pitchFamily="34" charset="0"/>
            </a:endParaRPr>
          </a:p>
          <a:p>
            <a:pPr marL="0" indent="509588" algn="ctr">
              <a:buNone/>
            </a:pPr>
            <a:endParaRPr lang="mn-MN" sz="2800" dirty="0" smtClean="0">
              <a:solidFill>
                <a:srgbClr val="7030A0"/>
              </a:solidFill>
              <a:latin typeface="Arial" pitchFamily="34" charset="0"/>
              <a:cs typeface="Arial" pitchFamily="34" charset="0"/>
            </a:endParaRPr>
          </a:p>
          <a:p>
            <a:pPr marL="0" indent="509588" algn="ctr">
              <a:buNone/>
            </a:pPr>
            <a:r>
              <a:rPr lang="mn-MN" sz="2800" dirty="0" smtClean="0">
                <a:solidFill>
                  <a:srgbClr val="7030A0"/>
                </a:solidFill>
                <a:latin typeface="Arial" pitchFamily="34" charset="0"/>
                <a:cs typeface="Arial" pitchFamily="34" charset="0"/>
              </a:rPr>
              <a:t>Ардчилал байвал, оролцоо байх </a:t>
            </a:r>
          </a:p>
          <a:p>
            <a:pPr marL="0" indent="509588" algn="ctr">
              <a:buNone/>
            </a:pPr>
            <a:r>
              <a:rPr lang="mn-MN" sz="2800" dirty="0" smtClean="0">
                <a:solidFill>
                  <a:srgbClr val="7030A0"/>
                </a:solidFill>
                <a:latin typeface="Arial" pitchFamily="34" charset="0"/>
                <a:cs typeface="Arial" pitchFamily="34" charset="0"/>
              </a:rPr>
              <a:t>Оролцоо байвал, хамтын шийдэл байх  </a:t>
            </a:r>
          </a:p>
          <a:p>
            <a:pPr marL="0" indent="509588" algn="ctr">
              <a:buNone/>
            </a:pPr>
            <a:r>
              <a:rPr lang="mn-MN" sz="2800" dirty="0" smtClean="0">
                <a:solidFill>
                  <a:srgbClr val="7030A0"/>
                </a:solidFill>
                <a:latin typeface="Arial" pitchFamily="34" charset="0"/>
                <a:cs typeface="Arial" pitchFamily="34" charset="0"/>
              </a:rPr>
              <a:t>Оролцоо бол – хөгжил, дэвшил</a:t>
            </a:r>
            <a:endParaRPr lang="en-US" sz="28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Сэдэв:2. Багийн түвшинд иргэдийн оролцоо, эргэх холбоог сайжруулах </a:t>
            </a:r>
            <a:endParaRPr lang="en-US" sz="1600"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304800" y="1371600"/>
            <a:ext cx="8686800" cy="5181600"/>
          </a:xfrm>
        </p:spPr>
        <p:txBody>
          <a:bodyPr>
            <a:normAutofit lnSpcReduction="10000"/>
          </a:bodyPr>
          <a:lstStyle/>
          <a:p>
            <a:pPr marL="0" indent="465138" algn="just">
              <a:buNone/>
            </a:pPr>
            <a:r>
              <a:rPr lang="mn-MN" sz="2400" dirty="0" smtClean="0">
                <a:solidFill>
                  <a:srgbClr val="7030A0"/>
                </a:solidFill>
                <a:latin typeface="Arial" pitchFamily="34" charset="0"/>
                <a:cs typeface="Arial" pitchFamily="34" charset="0"/>
              </a:rPr>
              <a:t>Багийн түвшинд иргэдийн оролцоо, эргэх холбоог сайжруулах арга хэлбэрүүд:</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Багаас сонгогдсон төлөөлөл нь олон нийтийн зүгээс  буюу иргэдийн гаргасан саналыг төлөөлөн, иргэдийн шаардлагыг дараагийн түвшинд өргөн мэдүүлэн, өөрийн сонгогчдын эрх ашгийг хамгаалан, тэдний нэрийн өмнөөс нөлөөллийн үйл ажиллагааг явуулах хүлээсэн үүргээ хэрэгжүүлэх. Тухайлбал: сумын ИТХ-ын шийдвэрт тусгалаа олж төсөв, төсөвлөхөд ОНХС-ийн төлөвлөлт зарцуулалт, СХС-ийн ашиглалт гм харагдах/</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Багаас сонгогдсон төлөөлөл нь улирал тутам иргэдтэй уулзах ажлыг тогтмолжуулах</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Иргэдийн санал хүсэлтийн талаар зохион байгуулсан ажлаа эргэж хариу мэдээлдэг байх  </a:t>
            </a:r>
          </a:p>
          <a:p>
            <a:pPr marL="0" indent="465138" algn="just">
              <a:buNone/>
            </a:pPr>
            <a:endParaRPr lang="en-US" sz="24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63000" cy="5257800"/>
          </a:xfrm>
        </p:spPr>
        <p:txBody>
          <a:bodyPr>
            <a:normAutofit lnSpcReduction="10000"/>
          </a:bodyPr>
          <a:lstStyle/>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Иргэний танхимыг тогтмол үйл ажиллагаатай болгох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ИНХ-ын үйл ажиллагааг чанаржуулж, иргэдийн оролцоог нэмэгдүүлэх </a:t>
            </a:r>
            <a:endParaRPr lang="en-US" sz="2400"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Санал хүсэлтийн хайрцаг ажиллуулах</a:t>
            </a:r>
            <a:endParaRPr lang="en-US" sz="2400"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“Иргэдээ сонсох өдөр” арга хэмжээг зохион байгуулах</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“Төлөөгчдийн нэрэмжит өдөрлөг”, “Төлөөлөгчидтэй уулзах өдөр” гм арга хэмжээг зохион байгуулах</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Сумын ИТХ түүний Тэргүүлэгчид, багийн ИНХ-ын хурлаар хэлэлцэх асуудлын талаар иргэдийн санал дүгнэлт авч шийдвэрт тусгуулах /</a:t>
            </a:r>
            <a:r>
              <a:rPr lang="mn-MN" sz="2400" smtClean="0">
                <a:solidFill>
                  <a:srgbClr val="7030A0"/>
                </a:solidFill>
                <a:latin typeface="Arial" pitchFamily="34" charset="0"/>
                <a:cs typeface="Arial" pitchFamily="34" charset="0"/>
              </a:rPr>
              <a:t>ажлын төлөвлөгөөгөө </a:t>
            </a:r>
            <a:r>
              <a:rPr lang="mn-MN" sz="2400" dirty="0" smtClean="0">
                <a:solidFill>
                  <a:srgbClr val="7030A0"/>
                </a:solidFill>
                <a:latin typeface="Arial" pitchFamily="34" charset="0"/>
                <a:cs typeface="Arial" pitchFamily="34" charset="0"/>
              </a:rPr>
              <a:t>Иргэний оролцооны </a:t>
            </a:r>
            <a:r>
              <a:rPr lang="mn-MN" sz="2400" smtClean="0">
                <a:solidFill>
                  <a:srgbClr val="7030A0"/>
                </a:solidFill>
                <a:latin typeface="Arial" pitchFamily="34" charset="0"/>
                <a:cs typeface="Arial" pitchFamily="34" charset="0"/>
              </a:rPr>
              <a:t>танхимд ил тод </a:t>
            </a:r>
            <a:r>
              <a:rPr lang="mn-MN" sz="2400" dirty="0" smtClean="0">
                <a:solidFill>
                  <a:srgbClr val="7030A0"/>
                </a:solidFill>
                <a:latin typeface="Arial" pitchFamily="34" charset="0"/>
                <a:cs typeface="Arial" pitchFamily="34" charset="0"/>
              </a:rPr>
              <a:t>байрлуулах/</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Хууль сурталчлах, НӨУБ-ын бодлого шийдвэр танилцуулах, хэрэгжилтийг зохион байгуулах, гүйцэтгэлд хяналт тавих ажлыг тогтмолжуулах.</a:t>
            </a:r>
          </a:p>
          <a:p>
            <a:pPr marL="0" indent="465138" algn="just">
              <a:buClr>
                <a:srgbClr val="FF0000"/>
              </a:buClr>
              <a:buFont typeface="Wingdings" pitchFamily="2" charset="2"/>
              <a:buChar char="Ø"/>
            </a:pPr>
            <a:endParaRPr lang="en-US" sz="2400" dirty="0">
              <a:solidFill>
                <a:srgbClr val="7030A0"/>
              </a:solidFill>
              <a:latin typeface="Arial" pitchFamily="34" charset="0"/>
              <a:cs typeface="Arial" pitchFamily="34" charset="0"/>
            </a:endParaRPr>
          </a:p>
        </p:txBody>
      </p:sp>
      <p:sp>
        <p:nvSpPr>
          <p:cNvPr id="5"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Сэдэв:2. Багийн түвшинд иргэдийн оролцоо, эргэх холбоог сайжруулах </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5638800"/>
          </a:xfrm>
        </p:spPr>
        <p:txBody>
          <a:bodyPr>
            <a:normAutofit fontScale="77500" lnSpcReduction="20000"/>
          </a:bodyPr>
          <a:lstStyle/>
          <a:p>
            <a:pPr marL="0" indent="465138" algn="just">
              <a:lnSpc>
                <a:spcPct val="150000"/>
              </a:lnSpc>
              <a:buClr>
                <a:srgbClr val="FF0000"/>
              </a:buClr>
              <a:buFont typeface="Wingdings" pitchFamily="2" charset="2"/>
              <a:buChar char="ü"/>
            </a:pPr>
            <a:r>
              <a:rPr lang="mn-MN" sz="3100" dirty="0" smtClean="0">
                <a:solidFill>
                  <a:srgbClr val="7030A0"/>
                </a:solidFill>
                <a:latin typeface="Arial" pitchFamily="34" charset="0"/>
                <a:cs typeface="Arial" pitchFamily="34" charset="0"/>
              </a:rPr>
              <a:t>Иргэдээс сонгогдсон төлөөллийн хүлээх үүрэг:</a:t>
            </a:r>
          </a:p>
          <a:p>
            <a:pPr marL="0" indent="465138" algn="just">
              <a:lnSpc>
                <a:spcPct val="110000"/>
              </a:lnSpc>
              <a:buClr>
                <a:srgbClr val="FF0000"/>
              </a:buClr>
              <a:buFont typeface="Wingdings" pitchFamily="2" charset="2"/>
              <a:buChar char="Ø"/>
            </a:pPr>
            <a:r>
              <a:rPr lang="mn-MN" sz="3100" dirty="0" smtClean="0">
                <a:solidFill>
                  <a:srgbClr val="FF0000"/>
                </a:solidFill>
                <a:latin typeface="Arial" pitchFamily="34" charset="0"/>
                <a:cs typeface="Arial" pitchFamily="34" charset="0"/>
              </a:rPr>
              <a:t>Иргэдэд үйлчлэх</a:t>
            </a:r>
            <a:r>
              <a:rPr lang="mn-MN" sz="3100" dirty="0" smtClean="0">
                <a:solidFill>
                  <a:srgbClr val="7030A0"/>
                </a:solidFill>
                <a:latin typeface="Arial" pitchFamily="34" charset="0"/>
                <a:cs typeface="Arial" pitchFamily="34" charset="0"/>
              </a:rPr>
              <a:t>-Төлөөллийн ардчилалын тогтолцоонд олон нийтээс сонгогдсон төлөөлөл нь өөрийг нь сонгосон иргэний төлөө үйлчлэх үндсэн үүргийг хүлээдэг. Энэхүү үүргийн нэгэн хэсэг болгон тухайн албан тушаалтан нь иргэдийн бүлэгт бус харин </a:t>
            </a:r>
            <a:r>
              <a:rPr lang="mn-MN" sz="3100" dirty="0" smtClean="0">
                <a:solidFill>
                  <a:srgbClr val="7030A0"/>
                </a:solidFill>
                <a:latin typeface="Arial" pitchFamily="34" charset="0"/>
                <a:cs typeface="Arial" pitchFamily="34" charset="0"/>
              </a:rPr>
              <a:t>хүн </a:t>
            </a:r>
            <a:r>
              <a:rPr lang="mn-MN" sz="3100" dirty="0" smtClean="0">
                <a:solidFill>
                  <a:srgbClr val="7030A0"/>
                </a:solidFill>
                <a:latin typeface="Arial" pitchFamily="34" charset="0"/>
                <a:cs typeface="Arial" pitchFamily="34" charset="0"/>
              </a:rPr>
              <a:t>нэг бүрт хүртээмжтэй байх бүхий л арга хэмжээг авч хэрэгжүүлэх ёстой. Учир нь сонгогч нь хувь хүний хувьд бусдаас ялагаатай хэрэгцээ, шаардлагатай байдаг тул энэ нь ихээхэн чухал үүрэг байх ёстой.</a:t>
            </a:r>
          </a:p>
          <a:p>
            <a:pPr marL="0" indent="465138" algn="just">
              <a:lnSpc>
                <a:spcPct val="110000"/>
              </a:lnSpc>
              <a:buClr>
                <a:srgbClr val="FF0000"/>
              </a:buClr>
              <a:buFont typeface="Wingdings" pitchFamily="2" charset="2"/>
              <a:buChar char="Ø"/>
            </a:pPr>
            <a:r>
              <a:rPr lang="mn-MN" sz="3100" dirty="0" smtClean="0">
                <a:solidFill>
                  <a:srgbClr val="FF0000"/>
                </a:solidFill>
                <a:latin typeface="Arial" pitchFamily="34" charset="0"/>
                <a:cs typeface="Arial" pitchFamily="34" charset="0"/>
              </a:rPr>
              <a:t> Олон нийтэд үйлчлэх </a:t>
            </a:r>
            <a:r>
              <a:rPr lang="mn-MN" sz="3100" dirty="0" smtClean="0">
                <a:solidFill>
                  <a:srgbClr val="7030A0"/>
                </a:solidFill>
                <a:latin typeface="Arial" pitchFamily="34" charset="0"/>
                <a:cs typeface="Arial" pitchFamily="34" charset="0"/>
              </a:rPr>
              <a:t>– Хувь иргэдэд үйлчлэхээс гадна тухайн албан тушаалтан нь нэг мандат бүхий тойргоос сонгогдсон эсвэл намын жагсаалтаар гарсанаас үл хамааран нийт олон нийтийн эрх эрх ашгийг мөн төлөөлөх үүргийг хүлээнэ. </a:t>
            </a:r>
          </a:p>
          <a:p>
            <a:pPr marL="0" indent="465138" algn="just">
              <a:buNone/>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Сэдэв:2. Багийн түвшинд иргэдийн оролцоо, эргэх холбоог сайжруулах </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5181600"/>
          </a:xfrm>
        </p:spPr>
        <p:txBody>
          <a:bodyPr>
            <a:normAutofit lnSpcReduction="10000"/>
          </a:bodyPr>
          <a:lstStyle/>
          <a:p>
            <a:pPr marL="0" indent="404813" algn="just">
              <a:buNone/>
            </a:pPr>
            <a:r>
              <a:rPr lang="mn-MN" sz="2400" dirty="0" smtClean="0">
                <a:solidFill>
                  <a:srgbClr val="7030A0"/>
                </a:solidFill>
                <a:latin typeface="Arial" pitchFamily="34" charset="0"/>
                <a:cs typeface="Arial" pitchFamily="34" charset="0"/>
              </a:rPr>
              <a:t>Багийн түвшинд иргэдийн оролцоог нэмэгдүүлэх, эргэх холбоог сайжруулах аргууд:</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ИНХ, уулзалт, хэлэлцүүлэг зохион байгуулах </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Мэдээлэл түгээх сурталчлах</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Үйл ажиллагаагаа тайлагнах</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Саналыг нь зохион байгуулалтайгаар авах</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Иргэний нийгэмтэй нягт холбоотой ажиллах</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ИНХ, ИТХ нь хэлэлцэх асуудлынхаа талаар иргэдээс урьдчилан санал авах</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ЗД-ын үйл ажиллагааны хөтөлбөр, тайлан зэргийг хэлэлцэхийн  өмнө иргэдээс санал авах</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Төсөв, хөгжлийн төлөвлөгөө, нийтээр дагаж мөрдөх журам зэргийг хэлэлцэхээс өмнө иргэдээс санал авах гм. </a:t>
            </a:r>
          </a:p>
          <a:p>
            <a:pPr marL="0" indent="404813" algn="just">
              <a:buClr>
                <a:srgbClr val="FF0000"/>
              </a:buClr>
              <a:buFont typeface="Wingdings" pitchFamily="2" charset="2"/>
              <a:buChar char="Ø"/>
            </a:pPr>
            <a:endParaRPr lang="mn-MN" sz="2400" dirty="0" smtClean="0">
              <a:solidFill>
                <a:srgbClr val="7030A0"/>
              </a:solidFill>
              <a:latin typeface="Arial" pitchFamily="34" charset="0"/>
              <a:cs typeface="Arial" pitchFamily="34" charset="0"/>
            </a:endParaRPr>
          </a:p>
          <a:p>
            <a:pPr marL="0" indent="404813" algn="just">
              <a:buNone/>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Сэдэв:2. Багийн түвшинд иргэдийн оролцоо, эргэх холбоог сайжруулах </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Багийн түвшинд иргэдийн оролцоо, эргэх холбоог сайжруулах оролцооны хамгийн үр дүнтэй арга бол ИНХ, иргэдтэй хийх уулзалт болон хэлэлцүүлгийн арга гэж үздэг. Энэ арга нь доор дурьдсан боломжуудыг олгодог. Үүнд: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Төр иргэний хоорондын хэлхээ холбоог бэхжүүлэх</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Харилцан итгэлцэлийг бий болгох</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Иргэдэд мэдээлэл хүргэх боломжийг хангаж өгөх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Иргэд төрийн үйл ажиллагаанд идэвхтэй оролцоход нь боломж, эрх мэдлийг олгох</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Иргэд төрийн гаргаж буй шийдвэрт нөлөөлөн үр дүн хүртэх боломжийг нэмэгдүүлэх гм. </a:t>
            </a:r>
          </a:p>
          <a:p>
            <a:pPr marL="0" indent="465138" algn="just">
              <a:buNone/>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Сэдэв:2. Багийн түвшинд иргэдийн оролцоо, эргэх холбоог сайжруулах  </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4708525"/>
          </a:xfrm>
        </p:spPr>
        <p:txBody>
          <a:bodyPr>
            <a:normAutofit/>
          </a:bodyPr>
          <a:lstStyle/>
          <a:p>
            <a:pPr marL="0" indent="404813" algn="just">
              <a:buNone/>
            </a:pPr>
            <a:r>
              <a:rPr lang="mn-MN" sz="2400" dirty="0" smtClean="0">
                <a:solidFill>
                  <a:srgbClr val="7030A0"/>
                </a:solidFill>
                <a:latin typeface="Arial" pitchFamily="34" charset="0"/>
                <a:cs typeface="Arial" pitchFamily="34" charset="0"/>
              </a:rPr>
              <a:t>Хамтын ажиллагаа үр дүн буюу эргэх холбооны давуу талуудаас: </a:t>
            </a:r>
          </a:p>
          <a:p>
            <a:pPr marL="0" indent="404813"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Нийлүүлэлтийн тал буюу /Нутгийн удирдлагын хувьд/:</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Тэргүүлэх ач холбогдол бүхий асуудлаа тодорхойлох</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Төрийн зүгээс иргэдтэй харилцах хүртээмжийг сайжруулах</a:t>
            </a:r>
          </a:p>
          <a:p>
            <a:pPr marL="0" indent="404813"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Төрийн хууль ёсны </a:t>
            </a:r>
            <a:r>
              <a:rPr lang="mn-MN" sz="2400" dirty="0" smtClean="0">
                <a:solidFill>
                  <a:srgbClr val="7030A0"/>
                </a:solidFill>
                <a:latin typeface="Arial" pitchFamily="34" charset="0"/>
                <a:cs typeface="Arial" pitchFamily="34" charset="0"/>
              </a:rPr>
              <a:t>чиг үүргийг</a:t>
            </a:r>
            <a:r>
              <a:rPr lang="mn-MN" sz="2400" dirty="0" smtClean="0">
                <a:solidFill>
                  <a:srgbClr val="7030A0"/>
                </a:solidFill>
                <a:latin typeface="Arial" pitchFamily="34" charset="0"/>
                <a:cs typeface="Arial" pitchFamily="34" charset="0"/>
              </a:rPr>
              <a:t> </a:t>
            </a:r>
            <a:r>
              <a:rPr lang="mn-MN" sz="2400" dirty="0" smtClean="0">
                <a:solidFill>
                  <a:srgbClr val="7030A0"/>
                </a:solidFill>
                <a:latin typeface="Arial" pitchFamily="34" charset="0"/>
                <a:cs typeface="Arial" pitchFamily="34" charset="0"/>
              </a:rPr>
              <a:t>бэхжүүлэх </a:t>
            </a:r>
          </a:p>
          <a:p>
            <a:pPr marL="0" indent="404813" algn="just">
              <a:buClr>
                <a:srgbClr val="FF0000"/>
              </a:buClr>
              <a:buFont typeface="Wingdings" pitchFamily="2" charset="2"/>
              <a:buChar char="ü"/>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a:xfrm>
            <a:off x="304800" y="457200"/>
            <a:ext cx="8686800" cy="762000"/>
          </a:xfrm>
        </p:spPr>
        <p:txBody>
          <a:bodyPr>
            <a:normAutofit/>
          </a:bodyPr>
          <a:lstStyle/>
          <a:p>
            <a:pPr algn="ctr"/>
            <a:r>
              <a:rPr lang="mn-MN" sz="1600" dirty="0" smtClean="0">
                <a:solidFill>
                  <a:srgbClr val="7030A0"/>
                </a:solidFill>
                <a:latin typeface="Arial" pitchFamily="34" charset="0"/>
                <a:cs typeface="Arial" pitchFamily="34" charset="0"/>
              </a:rPr>
              <a:t>Сэдэв:2. Багийн түвшинд иргэдийн оролцоо, эргэх холбоог сайжруулах </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50958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Эргэлтийн тал буюу /иргэдийн хувьд/:</a:t>
            </a:r>
          </a:p>
          <a:p>
            <a:pPr marL="0" indent="50958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Төрийн бүтэц болон үйлчилгээний талаар илүү сайн ойлгох боломж </a:t>
            </a:r>
          </a:p>
          <a:p>
            <a:pPr marL="0" indent="50958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Төрд шууд хандан үгээ хэлэх боломж </a:t>
            </a:r>
          </a:p>
          <a:p>
            <a:pPr marL="0" indent="50958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Шийдвэр гаргалтад өөрийн оролцоо, орцыг нийлүүлэх боломж</a:t>
            </a:r>
          </a:p>
          <a:p>
            <a:pPr marL="0" indent="50958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Төрийн хариуцлагатай, эргэн тайлагнадаг байлгах боломж </a:t>
            </a:r>
          </a:p>
          <a:p>
            <a:pPr marL="0" indent="509588" algn="just">
              <a:buNone/>
            </a:pPr>
            <a:endParaRPr lang="mn-MN" sz="2400" dirty="0" smtClean="0">
              <a:solidFill>
                <a:srgbClr val="7030A0"/>
              </a:solidFill>
              <a:latin typeface="Arial" pitchFamily="34" charset="0"/>
              <a:cs typeface="Arial" pitchFamily="34" charset="0"/>
            </a:endParaRPr>
          </a:p>
          <a:p>
            <a:pPr marL="0" indent="509588" algn="just">
              <a:buNone/>
            </a:pPr>
            <a:endParaRPr lang="mn-MN" sz="2400" dirty="0" smtClean="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Сэдэв:2. Багийн түвшинд иргэдийн оролцоо, эргэх холбоог сайжруулах</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Сэдэв:3. Иргэний танхимаар дамжуулж иргэдийн оролцоог нэмэгдүүлэх</a:t>
            </a:r>
            <a:endParaRPr lang="en-US" sz="1600" dirty="0">
              <a:solidFill>
                <a:srgbClr val="7030A0"/>
              </a:solidFill>
              <a:latin typeface="Arial" pitchFamily="34" charset="0"/>
              <a:cs typeface="Arial" pitchFamily="34" charset="0"/>
            </a:endParaRPr>
          </a:p>
        </p:txBody>
      </p:sp>
      <p:sp>
        <p:nvSpPr>
          <p:cNvPr id="3" name="Content Placeholder 2"/>
          <p:cNvSpPr>
            <a:spLocks noGrp="1"/>
          </p:cNvSpPr>
          <p:nvPr>
            <p:ph idx="1"/>
          </p:nvPr>
        </p:nvSpPr>
        <p:spPr>
          <a:xfrm>
            <a:off x="304800" y="1371600"/>
            <a:ext cx="8686800" cy="4708525"/>
          </a:xfrm>
        </p:spPr>
        <p:txBody>
          <a:bodyPr>
            <a:normAutofit/>
          </a:bodyPr>
          <a:lstStyle/>
          <a:p>
            <a:pPr marL="0" indent="465138" algn="just">
              <a:buNone/>
            </a:pPr>
            <a:r>
              <a:rPr lang="mn-MN" sz="2400" dirty="0" smtClean="0">
                <a:solidFill>
                  <a:srgbClr val="7030A0"/>
                </a:solidFill>
                <a:latin typeface="Arial" pitchFamily="34" charset="0"/>
                <a:cs typeface="Arial" pitchFamily="34" charset="0"/>
              </a:rPr>
              <a:t>2009 онд Монгол Улсын Ерөнхийлөгч Ц.Элбэгдоржийн санаачилгаар эхлүүлсэн “Иргэний танхим” нь иргэдийн зүгээс бодлого боловсруулагч нар, төрийн албан хаагчидтай холбоотой байх, үйл ажиллагаанд нь идэвхтэй оролцох боломжийг хангах үр дүнг бий болгосон оролцооны сайн арга бөгөөд багийн түвшинд төрийн ажилтнууд, иргэдийн төлөөлөл үр дүнтэйгээр ашиглаж болно гэж үзэж байгаа. </a:t>
            </a:r>
          </a:p>
          <a:p>
            <a:pPr marL="0" indent="465138" algn="just">
              <a:buNone/>
            </a:pPr>
            <a:r>
              <a:rPr lang="mn-MN" sz="2400" dirty="0" smtClean="0">
                <a:solidFill>
                  <a:srgbClr val="7030A0"/>
                </a:solidFill>
                <a:latin typeface="Arial" pitchFamily="34" charset="0"/>
                <a:cs typeface="Arial" pitchFamily="34" charset="0"/>
              </a:rPr>
              <a:t>Сумын ИТХ-аас хэрэгжүүлж байгаа “Иргэний оролцоо” төслийн хүрээнд баг бүрийн ИНХ-аар дэмжигдэн Иргэний оролцооны танхим байгуулагдах шйидвэр нь гарсан. </a:t>
            </a:r>
            <a:endParaRPr lang="en-US" sz="24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562600"/>
          </a:xfrm>
        </p:spPr>
        <p:txBody>
          <a:bodyPr>
            <a:normAutofit/>
          </a:bodyPr>
          <a:lstStyle/>
          <a:p>
            <a:pPr marL="0" indent="465138" algn="just">
              <a:buNone/>
            </a:pPr>
            <a:r>
              <a:rPr lang="mn-MN" sz="2400" smtClean="0">
                <a:solidFill>
                  <a:srgbClr val="7030A0"/>
                </a:solidFill>
                <a:latin typeface="Arial" pitchFamily="34" charset="0"/>
                <a:cs typeface="Arial" pitchFamily="34" charset="0"/>
              </a:rPr>
              <a:t>Багуудын </a:t>
            </a:r>
            <a:r>
              <a:rPr lang="mn-MN" sz="2400" dirty="0" smtClean="0">
                <a:solidFill>
                  <a:srgbClr val="7030A0"/>
                </a:solidFill>
                <a:latin typeface="Arial" pitchFamily="34" charset="0"/>
                <a:cs typeface="Arial" pitchFamily="34" charset="0"/>
              </a:rPr>
              <a:t>ИНХ-аас  сайн дурын ”Иргэний зөвлөл”-ийг байгуулж, Иргэний оролцооны танхимын ажиллах журмыг болон Иргэний зөвлөлийн ажиллах журам батлагдсан нь орон нутагт Иргэний оролцооны танхим ажиллах эрх зүйн үндэс нь бий болсон. </a:t>
            </a:r>
          </a:p>
          <a:p>
            <a:pPr marL="0" indent="465138" algn="just">
              <a:buNone/>
            </a:pPr>
            <a:r>
              <a:rPr lang="mn-MN" sz="2400" dirty="0" smtClean="0">
                <a:solidFill>
                  <a:srgbClr val="7030A0"/>
                </a:solidFill>
                <a:latin typeface="Arial" pitchFamily="34" charset="0"/>
                <a:cs typeface="Arial" pitchFamily="34" charset="0"/>
              </a:rPr>
              <a:t>Энэхүү танхимыг ажиллуулахад юуг анхаарах вэ? </a:t>
            </a:r>
          </a:p>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Журмын хэрэгжилтийг хангуулж ажиллах. Үүнд: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Танхимын үйл ажиллагаа явуулах нийтлэг дотоод журам, дэгийг ИНХ-ын Тэргүүлэгчдээс баталж мөрдүүлэх. </a:t>
            </a:r>
            <a:endParaRPr lang="en-US" sz="2400"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Зөвлөлийн гишүүдийн ажиллах ажил үүргийн хуваарийг баталж, тухайн жилийн ажлын төлөвлөгөөгөө оны эхэнд  ИНХ-ын Тэргүүлэгчдийн болон Зөвлөлийн гишүүдийн өргөтгөсөн хурлаараа батлах асуудлыг хэрэгжүүлэхэд анхаарах.  </a:t>
            </a:r>
          </a:p>
        </p:txBody>
      </p:sp>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Сэдэв:3. Иргэний танхимаар дамжуулж иргэдийн оролцоог нэмэгдүүлэх</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486400"/>
          </a:xfrm>
        </p:spPr>
        <p:txBody>
          <a:bodyPr>
            <a:normAutofit lnSpcReduction="10000"/>
          </a:bodyPr>
          <a:lstStyle/>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Монгол Улсын Үндсэн Хуулийн арван зургадугаар зүйлд: Монгол Улсын иргэн дараахь үндсэн эрх, эрх чөлөөг баталгаатай эдэлнэ: гэсэн заалтын 9 дэх хэсэгт “шууд буюу төлөөлөгчдийн байгууллагаараа уламжлан төрийг удирдах хэрэгт оролцох эрхтэй. Төрийн байгууллагад сонгох, сонгогдох эрхтэй. Сонгох эрхийг арван найман наснаас эдэлнэ. Сонгогдох насыг төрийн зохих байгууллага, албан тушаалд тавих шаардлагыг харгалзан хуулиар тогтооно; заасан байгаа нь иргэдийн орон нутгийн шийдвэр гарах үйл явцад оролцох эрхийн нэгэн баталгаа нь болж байна. Мөн хуулийн арван долоодугаар зүйлд:</a:t>
            </a:r>
            <a:r>
              <a:rPr lang="mn-MN" sz="2400" dirty="0" smtClean="0">
                <a:latin typeface="Arial" pitchFamily="34" charset="0"/>
                <a:cs typeface="Arial" pitchFamily="34" charset="0"/>
              </a:rPr>
              <a:t> </a:t>
            </a:r>
            <a:r>
              <a:rPr lang="mn-MN" sz="2400" dirty="0" smtClean="0">
                <a:solidFill>
                  <a:srgbClr val="7030A0"/>
                </a:solidFill>
                <a:latin typeface="Arial" pitchFamily="34" charset="0"/>
                <a:cs typeface="Arial" pitchFamily="34" charset="0"/>
              </a:rPr>
              <a:t>Монгол Улсын иргэн шударга, хүнлэг ёсыг эрхэмлэн дараахь үндсэн үүргийг ёсчлон биелүүлнэ: гэсэн заалтын 1 дэх хэсэгт:</a:t>
            </a:r>
            <a:r>
              <a:rPr lang="mn-MN" sz="2400" dirty="0" smtClean="0">
                <a:latin typeface="Arial" pitchFamily="34" charset="0"/>
                <a:cs typeface="Arial" pitchFamily="34" charset="0"/>
              </a:rPr>
              <a:t> “</a:t>
            </a:r>
            <a:r>
              <a:rPr lang="mn-MN" sz="2400" dirty="0" smtClean="0">
                <a:solidFill>
                  <a:srgbClr val="7030A0"/>
                </a:solidFill>
                <a:latin typeface="Arial" pitchFamily="34" charset="0"/>
                <a:cs typeface="Arial" pitchFamily="34" charset="0"/>
              </a:rPr>
              <a:t>Үндсэн хууль, бусад хуулийг дээдлэн хүндэтгэж, сахин биелүүлэх;” гэж хуульчлагдсан байна. </a:t>
            </a:r>
          </a:p>
          <a:p>
            <a:pPr marL="0" indent="465138" algn="just">
              <a:buClr>
                <a:srgbClr val="FF0000"/>
              </a:buClr>
              <a:buNone/>
            </a:pPr>
            <a:r>
              <a:rPr lang="mn-MN" sz="2400" dirty="0" smtClean="0">
                <a:solidFill>
                  <a:srgbClr val="7030A0"/>
                </a:solidFill>
                <a:latin typeface="Arial" pitchFamily="34" charset="0"/>
                <a:cs typeface="Arial" pitchFamily="34" charset="0"/>
              </a:rPr>
              <a:t> </a:t>
            </a: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a:xfrm>
            <a:off x="304800" y="457200"/>
            <a:ext cx="8686800" cy="762000"/>
          </a:xfrm>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4784725"/>
          </a:xfrm>
        </p:spPr>
        <p:txBody>
          <a:bodyPr>
            <a:normAutofit/>
          </a:bodyPr>
          <a:lstStyle/>
          <a:p>
            <a:pPr marL="0" indent="465138" algn="just">
              <a:buNone/>
            </a:pPr>
            <a:r>
              <a:rPr lang="mn-MN" sz="2400" dirty="0" smtClean="0">
                <a:solidFill>
                  <a:srgbClr val="7030A0"/>
                </a:solidFill>
                <a:latin typeface="Arial" pitchFamily="34" charset="0"/>
                <a:cs typeface="Arial" pitchFamily="34" charset="0"/>
              </a:rPr>
              <a:t>Иргэний оролцооны танхимын үйл ажиллагааны гол чиглэл нь иргэдийн дунд нээлттэй хэлэлцүүлэг зохион байгуулах үйл ажиллагаа байдаг тул  “Хэлэлцүлэг зохион байгуулах үйл ажиллагаа”-ны арга зүйн талаар авч үзье: </a:t>
            </a:r>
          </a:p>
          <a:p>
            <a:pPr marL="0" indent="465138" algn="just">
              <a:buClr>
                <a:srgbClr val="FF0000"/>
              </a:buClr>
              <a:buFont typeface="Wingdings" pitchFamily="2" charset="2"/>
              <a:buChar char="Ø"/>
            </a:pPr>
            <a:r>
              <a:rPr lang="mn-MN" sz="2400" dirty="0" smtClean="0">
                <a:solidFill>
                  <a:srgbClr val="FF0000"/>
                </a:solidFill>
                <a:latin typeface="Arial" pitchFamily="34" charset="0"/>
                <a:cs typeface="Arial" pitchFamily="34" charset="0"/>
              </a:rPr>
              <a:t>Хэлэлцэх асуудлаа тодорхойлох- </a:t>
            </a:r>
            <a:r>
              <a:rPr lang="mn-MN" sz="2400" dirty="0" smtClean="0">
                <a:solidFill>
                  <a:srgbClr val="7030A0"/>
                </a:solidFill>
                <a:latin typeface="Arial" pitchFamily="34" charset="0"/>
                <a:cs typeface="Arial" pitchFamily="34" charset="0"/>
              </a:rPr>
              <a:t>Хэлэлцэх асуудал нь иргэдийн эрэлт хэрэгцээ, орон </a:t>
            </a:r>
            <a:r>
              <a:rPr lang="mn-MN" sz="2400" smtClean="0">
                <a:solidFill>
                  <a:srgbClr val="7030A0"/>
                </a:solidFill>
                <a:latin typeface="Arial" pitchFamily="34" charset="0"/>
                <a:cs typeface="Arial" pitchFamily="34" charset="0"/>
              </a:rPr>
              <a:t>нутгийн нийгэм </a:t>
            </a:r>
            <a:r>
              <a:rPr lang="mn-MN" sz="2400" dirty="0" smtClean="0">
                <a:solidFill>
                  <a:srgbClr val="7030A0"/>
                </a:solidFill>
                <a:latin typeface="Arial" pitchFamily="34" charset="0"/>
                <a:cs typeface="Arial" pitchFamily="34" charset="0"/>
              </a:rPr>
              <a:t>эдийн засгийн бодит шаардлага, цаг үеийн болон хөрөнгө санхүүгийн боломжтой уялдсан эсэхийг үндэслэл болгон хэлэлцэх асуудлыг тодорхойлох. </a:t>
            </a:r>
          </a:p>
          <a:p>
            <a:pPr marL="0" indent="465138" algn="just">
              <a:buClr>
                <a:srgbClr val="FF0000"/>
              </a:buClr>
              <a:buNone/>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Сэдэв:3. Иргэний танхимаар дамжуулж иргэдийн оролцоог нэмэгдүүлэх</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465138" algn="just">
              <a:buClr>
                <a:srgbClr val="FF0000"/>
              </a:buClr>
              <a:buFont typeface="Wingdings" pitchFamily="2" charset="2"/>
              <a:buChar char="Ø"/>
            </a:pPr>
            <a:r>
              <a:rPr lang="mn-MN" sz="2400" dirty="0" smtClean="0">
                <a:solidFill>
                  <a:srgbClr val="FF0000"/>
                </a:solidFill>
                <a:latin typeface="Arial" pitchFamily="34" charset="0"/>
                <a:cs typeface="Arial" pitchFamily="34" charset="0"/>
              </a:rPr>
              <a:t>Хэлэлцэх асуудлын үндэслэлийг боловсруулах</a:t>
            </a:r>
            <a:r>
              <a:rPr lang="mn-MN" sz="2400" dirty="0" smtClean="0">
                <a:solidFill>
                  <a:srgbClr val="7030A0"/>
                </a:solidFill>
                <a:latin typeface="Arial" pitchFamily="34" charset="0"/>
                <a:cs typeface="Arial" pitchFamily="34" charset="0"/>
              </a:rPr>
              <a:t>-иргэдэд танилцуулга хийж, асуултад хариулт өгөхөд бэлэн байх /бэлтгэл хангах, мэдээлэл цуглуулах, шийдвэрлэх арга замын боломжит хувилбар боловсруулах, хүлээгдэж буй үр дүнг тодорхойлох/ </a:t>
            </a:r>
          </a:p>
          <a:p>
            <a:pPr marL="0" indent="465138" algn="just">
              <a:buClr>
                <a:srgbClr val="FF0000"/>
              </a:buClr>
              <a:buFont typeface="Wingdings" pitchFamily="2" charset="2"/>
              <a:buChar char="Ø"/>
            </a:pPr>
            <a:r>
              <a:rPr lang="mn-MN" sz="2400" dirty="0" smtClean="0">
                <a:solidFill>
                  <a:srgbClr val="FF0000"/>
                </a:solidFill>
                <a:latin typeface="Arial" pitchFamily="34" charset="0"/>
                <a:cs typeface="Arial" pitchFamily="34" charset="0"/>
              </a:rPr>
              <a:t>Хэлэлцүүлэг зохион байгуулах хугацаа, газрыг тогтоох</a:t>
            </a:r>
            <a:r>
              <a:rPr lang="mn-MN" sz="2400" dirty="0" smtClean="0">
                <a:solidFill>
                  <a:srgbClr val="7030A0"/>
                </a:solidFill>
                <a:latin typeface="Arial" pitchFamily="34" charset="0"/>
                <a:cs typeface="Arial" pitchFamily="34" charset="0"/>
              </a:rPr>
              <a:t>-Хэлэлцүүлэг зохион байгуулахад талуудыг бүрэн оролцуулах боломжтой өдөр, цаг, газрыг сонгож тогтоох</a:t>
            </a:r>
          </a:p>
          <a:p>
            <a:pPr marL="0" indent="465138" algn="just">
              <a:buClr>
                <a:srgbClr val="FF0000"/>
              </a:buClr>
              <a:buFont typeface="Wingdings" pitchFamily="2" charset="2"/>
              <a:buChar char="Ø"/>
            </a:pPr>
            <a:r>
              <a:rPr lang="mn-MN" sz="2400" dirty="0" smtClean="0">
                <a:solidFill>
                  <a:srgbClr val="FF0000"/>
                </a:solidFill>
                <a:latin typeface="Arial" pitchFamily="34" charset="0"/>
                <a:cs typeface="Arial" pitchFamily="34" charset="0"/>
              </a:rPr>
              <a:t>Хэлэлцүүлэгт оролцох талуудыг тодорхойлж мэдээлэл хүргэх- </a:t>
            </a:r>
            <a:r>
              <a:rPr lang="mn-MN" sz="2400" dirty="0" smtClean="0">
                <a:solidFill>
                  <a:srgbClr val="7030A0"/>
                </a:solidFill>
                <a:latin typeface="Arial" pitchFamily="34" charset="0"/>
                <a:cs typeface="Arial" pitchFamily="34" charset="0"/>
              </a:rPr>
              <a:t>Тухайн асуудалд хамаарал бүхий талуудын жагсаалт гаргах, мэдээллйн боломжит хэрэгслийг ашиглан мэдээлэл хүргэх </a:t>
            </a: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Сэдэв:3. Иргэний танхимаар дамжуулж иргэдийн оролцоог нэмэгдүүлэх</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4784725"/>
          </a:xfrm>
        </p:spPr>
        <p:txBody>
          <a:bodyPr>
            <a:normAutofit lnSpcReduction="10000"/>
          </a:bodyPr>
          <a:lstStyle/>
          <a:p>
            <a:pPr marL="0" indent="465138" algn="just">
              <a:buClr>
                <a:srgbClr val="FF0000"/>
              </a:buClr>
              <a:buFont typeface="Wingdings" pitchFamily="2" charset="2"/>
              <a:buChar char="Ø"/>
            </a:pPr>
            <a:r>
              <a:rPr lang="mn-MN" sz="2400" dirty="0" smtClean="0">
                <a:solidFill>
                  <a:srgbClr val="FF0000"/>
                </a:solidFill>
                <a:latin typeface="Arial" pitchFamily="34" charset="0"/>
                <a:cs typeface="Arial" pitchFamily="34" charset="0"/>
              </a:rPr>
              <a:t>Хэлэлцүүлэг зохион байгуулах</a:t>
            </a:r>
            <a:r>
              <a:rPr lang="mn-MN" sz="2400" dirty="0" smtClean="0">
                <a:solidFill>
                  <a:srgbClr val="7030A0"/>
                </a:solidFill>
                <a:latin typeface="Arial" pitchFamily="34" charset="0"/>
                <a:cs typeface="Arial" pitchFamily="34" charset="0"/>
              </a:rPr>
              <a:t>-Хэлэлцүүлгийг удирдах, чиглүүлэх, техник тоног төхөөрөмж хариуцсан хүмүүсийг тодорхойлон үүрэгжүүлж, хэлэлцүүлэг зохион байгуулна. Хэлэлцүүлэгт оролцож байгаа талууд санал бодлоо чөлөөтэй, нээлттэй илэрхийлэх бололцоо бүрдүүлэх</a:t>
            </a:r>
          </a:p>
          <a:p>
            <a:pPr marL="0" indent="465138" algn="just">
              <a:buClr>
                <a:srgbClr val="FF0000"/>
              </a:buClr>
              <a:buFont typeface="Wingdings" pitchFamily="2" charset="2"/>
              <a:buChar char="Ø"/>
            </a:pPr>
            <a:r>
              <a:rPr lang="mn-MN" sz="2400" dirty="0" smtClean="0">
                <a:solidFill>
                  <a:srgbClr val="FF0000"/>
                </a:solidFill>
                <a:latin typeface="Arial" pitchFamily="34" charset="0"/>
                <a:cs typeface="Arial" pitchFamily="34" charset="0"/>
              </a:rPr>
              <a:t>Хэлэлцүүлгийн үр дүнг нэгтгэн боловсруулах-</a:t>
            </a:r>
            <a:r>
              <a:rPr lang="mn-MN" sz="2400" dirty="0" smtClean="0">
                <a:solidFill>
                  <a:srgbClr val="7030A0"/>
                </a:solidFill>
                <a:latin typeface="Arial" pitchFamily="34" charset="0"/>
                <a:cs typeface="Arial" pitchFamily="34" charset="0"/>
              </a:rPr>
              <a:t>Хэлэлцүүлэг зохион байгуулсан субьект хэлэлцүүлгийн үр дүнг нэгтгэн тайлан бичнэ.</a:t>
            </a:r>
          </a:p>
          <a:p>
            <a:pPr marL="0" indent="465138" algn="just">
              <a:buClr>
                <a:srgbClr val="FF0000"/>
              </a:buClr>
              <a:buFont typeface="Wingdings" pitchFamily="2" charset="2"/>
              <a:buChar char="Ø"/>
            </a:pPr>
            <a:r>
              <a:rPr lang="mn-MN" sz="2400" dirty="0" smtClean="0">
                <a:solidFill>
                  <a:srgbClr val="FF0000"/>
                </a:solidFill>
                <a:latin typeface="Arial" pitchFamily="34" charset="0"/>
                <a:cs typeface="Arial" pitchFamily="34" charset="0"/>
              </a:rPr>
              <a:t>Хэлэлцүүлгийн үр дүнг мэдээлэх</a:t>
            </a:r>
            <a:r>
              <a:rPr lang="mn-MN" sz="2400" dirty="0" smtClean="0">
                <a:solidFill>
                  <a:srgbClr val="7030A0"/>
                </a:solidFill>
                <a:latin typeface="Arial" pitchFamily="34" charset="0"/>
                <a:cs typeface="Arial" pitchFamily="34" charset="0"/>
              </a:rPr>
              <a:t>-Оролцогч талуудад хэлэлцүүлгээс гарсан үр дүнг хэлэлцүүлэг удирдаж байгаа хүн нэгтгэн дүгнэж мэдээлэхийн зэрэгцээ хэлэлцүүлэгт оролцож чадаагүй талуудад хүргэх үйл ажиллагааг зохион байгуулна. </a:t>
            </a:r>
          </a:p>
          <a:p>
            <a:pPr marL="0" indent="465138" algn="just">
              <a:buClr>
                <a:srgbClr val="FF0000"/>
              </a:buClr>
              <a:buFont typeface="Wingdings" pitchFamily="2" charset="2"/>
              <a:buChar char="Ø"/>
            </a:pPr>
            <a:endParaRPr lang="mn-MN" sz="2400" dirty="0" smtClean="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Сэдэв:3. Иргэний танхимаар дамжуулж иргэдийн оролцоог нэмэгдүүлэх</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465138" algn="just">
              <a:buClr>
                <a:srgbClr val="FF0000"/>
              </a:buClr>
              <a:buFont typeface="Wingdings" pitchFamily="2" charset="2"/>
              <a:buChar char="Ø"/>
            </a:pPr>
            <a:r>
              <a:rPr lang="mn-MN" sz="2400" dirty="0" smtClean="0">
                <a:solidFill>
                  <a:srgbClr val="FF0000"/>
                </a:solidFill>
                <a:latin typeface="Arial" pitchFamily="34" charset="0"/>
                <a:cs typeface="Arial" pitchFamily="34" charset="0"/>
              </a:rPr>
              <a:t>Бодлого тодорхойлж, шийдвэр гаргах этгээдэд санал зөвлөмж хүргүүлэх-</a:t>
            </a:r>
            <a:r>
              <a:rPr lang="mn-MN" sz="2400" dirty="0" smtClean="0">
                <a:solidFill>
                  <a:srgbClr val="7030A0"/>
                </a:solidFill>
                <a:latin typeface="Arial" pitchFamily="34" charset="0"/>
                <a:cs typeface="Arial" pitchFamily="34" charset="0"/>
              </a:rPr>
              <a:t> Хэлэлцүүлгийн үр дүнд тулгуурлан боловсруулсан тайланг үндэслэн бодлого тодорхойлж, шийдвэр гаргах талуудад мэргэжлийн санал зөвлөмж хүргүүлэх </a:t>
            </a:r>
          </a:p>
          <a:p>
            <a:pPr marL="0" indent="465138" algn="just">
              <a:buClr>
                <a:srgbClr val="FF0000"/>
              </a:buClr>
              <a:buFont typeface="Wingdings" pitchFamily="2" charset="2"/>
              <a:buChar char="Ø"/>
            </a:pPr>
            <a:endParaRPr lang="mn-MN" sz="2400" dirty="0" smtClean="0">
              <a:solidFill>
                <a:srgbClr val="7030A0"/>
              </a:solidFill>
              <a:latin typeface="Arial" pitchFamily="34" charset="0"/>
              <a:cs typeface="Arial" pitchFamily="34" charset="0"/>
            </a:endParaRPr>
          </a:p>
          <a:p>
            <a:pPr marL="0" indent="465138" algn="ctr">
              <a:buClr>
                <a:srgbClr val="FF0000"/>
              </a:buClr>
              <a:buNone/>
            </a:pPr>
            <a:r>
              <a:rPr lang="mn-MN" sz="2400" dirty="0" smtClean="0">
                <a:solidFill>
                  <a:srgbClr val="7030A0"/>
                </a:solidFill>
                <a:latin typeface="Arial" pitchFamily="34" charset="0"/>
                <a:cs typeface="Arial" pitchFamily="34" charset="0"/>
              </a:rPr>
              <a:t>Бүгдээрээ зөвлөвөл буруугүй </a:t>
            </a:r>
          </a:p>
          <a:p>
            <a:pPr marL="0" indent="465138" algn="ctr">
              <a:buClr>
                <a:srgbClr val="FF0000"/>
              </a:buClr>
              <a:buNone/>
            </a:pPr>
            <a:r>
              <a:rPr lang="mn-MN" sz="2400" dirty="0" smtClean="0">
                <a:solidFill>
                  <a:srgbClr val="7030A0"/>
                </a:solidFill>
                <a:latin typeface="Arial" pitchFamily="34" charset="0"/>
                <a:cs typeface="Arial" pitchFamily="34" charset="0"/>
              </a:rPr>
              <a:t>Бүлээн усаар угаавал хиргүй</a:t>
            </a:r>
          </a:p>
          <a:p>
            <a:pPr marL="0" indent="465138" algn="ctr">
              <a:buClr>
                <a:srgbClr val="FF0000"/>
              </a:buClr>
              <a:buNone/>
            </a:pPr>
            <a:r>
              <a:rPr lang="mn-MN" sz="2400" dirty="0" smtClean="0">
                <a:solidFill>
                  <a:srgbClr val="7030A0"/>
                </a:solidFill>
                <a:latin typeface="Arial" pitchFamily="34" charset="0"/>
                <a:cs typeface="Arial" pitchFamily="34" charset="0"/>
              </a:rPr>
              <a:t> гэж сургасан л ардын сургаалийг хэрэгжүүлцгээе  </a:t>
            </a: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Сэдэв:3. Иргэний танхимаар дамжуулж иргэдийн оролцоог нэмэгдүүлэх</a:t>
            </a:r>
            <a:endParaRPr lang="en-US" sz="1600" dirty="0">
              <a:solidFill>
                <a:srgbClr val="7030A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a:r>
              <a:rPr lang="mn-MN" sz="1600" dirty="0" smtClean="0">
                <a:solidFill>
                  <a:srgbClr val="7030A0"/>
                </a:solidFill>
                <a:latin typeface="Arial" pitchFamily="34" charset="0"/>
                <a:cs typeface="Arial" pitchFamily="34" charset="0"/>
              </a:rPr>
              <a:t>Сэдэв:3. Иргэний танхимаар дамжуулж иргэдийн оролцоог нэмэгдүүлэх</a:t>
            </a:r>
            <a:endParaRPr lang="en-US" sz="1600" dirty="0">
              <a:solidFill>
                <a:srgbClr val="7030A0"/>
              </a:solidFill>
              <a:latin typeface="Arial" pitchFamily="34" charset="0"/>
              <a:cs typeface="Arial" pitchFamily="34" charset="0"/>
            </a:endParaRPr>
          </a:p>
        </p:txBody>
      </p:sp>
      <p:pic>
        <p:nvPicPr>
          <p:cNvPr id="5" name="Picture 5" descr="C:\Users\User\Desktop\18848a1a-5a69-45bf-9728-c55f84de6fb6.JPG"/>
          <p:cNvPicPr>
            <a:picLocks noGrp="1" noChangeAspect="1" noChangeArrowheads="1"/>
          </p:cNvPicPr>
          <p:nvPr>
            <p:ph idx="1"/>
          </p:nvPr>
        </p:nvPicPr>
        <p:blipFill>
          <a:blip r:embed="rId2"/>
          <a:srcRect l="9190" t="2162" r="19459" b="23784"/>
          <a:stretch>
            <a:fillRect/>
          </a:stretch>
        </p:blipFill>
        <p:spPr bwMode="auto">
          <a:xfrm>
            <a:off x="609601" y="1295400"/>
            <a:ext cx="2590799" cy="2207116"/>
          </a:xfrm>
          <a:prstGeom prst="rect">
            <a:avLst/>
          </a:prstGeom>
          <a:noFill/>
        </p:spPr>
      </p:pic>
      <p:pic>
        <p:nvPicPr>
          <p:cNvPr id="1026" name="Picture 2" descr="C:\Users\User\Downloads\tumur ITH-120x80-1.jpg"/>
          <p:cNvPicPr>
            <a:picLocks noChangeAspect="1" noChangeArrowheads="1"/>
          </p:cNvPicPr>
          <p:nvPr/>
        </p:nvPicPr>
        <p:blipFill>
          <a:blip r:embed="rId3" cstate="print"/>
          <a:srcRect/>
          <a:stretch>
            <a:fillRect/>
          </a:stretch>
        </p:blipFill>
        <p:spPr bwMode="auto">
          <a:xfrm>
            <a:off x="4419600" y="1143000"/>
            <a:ext cx="3504878" cy="5258059"/>
          </a:xfrm>
          <a:prstGeom prst="rect">
            <a:avLst/>
          </a:prstGeom>
          <a:noFill/>
        </p:spPr>
      </p:pic>
      <p:pic>
        <p:nvPicPr>
          <p:cNvPr id="7" name="Picture 3" descr="C:\Users\User\Desktop\3530d829-b859-4039-a3b4-f128f0d4526a.JPG"/>
          <p:cNvPicPr>
            <a:picLocks noChangeAspect="1" noChangeArrowheads="1"/>
          </p:cNvPicPr>
          <p:nvPr/>
        </p:nvPicPr>
        <p:blipFill>
          <a:blip r:embed="rId4" cstate="print"/>
          <a:srcRect l="8696"/>
          <a:stretch>
            <a:fillRect/>
          </a:stretch>
        </p:blipFill>
        <p:spPr bwMode="auto">
          <a:xfrm>
            <a:off x="990600" y="3592286"/>
            <a:ext cx="1981200" cy="283028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4953000"/>
          </a:xfrm>
        </p:spPr>
        <p:txBody>
          <a:bodyPr>
            <a:normAutofit lnSpcReduction="10000"/>
          </a:bodyPr>
          <a:lstStyle/>
          <a:p>
            <a:pPr algn="ctr">
              <a:buNone/>
            </a:pPr>
            <a:endParaRPr lang="mn-MN" sz="4800" dirty="0" smtClean="0">
              <a:solidFill>
                <a:srgbClr val="7030A0"/>
              </a:solidFill>
              <a:latin typeface="Arial" pitchFamily="34" charset="0"/>
              <a:cs typeface="Arial" pitchFamily="34" charset="0"/>
            </a:endParaRPr>
          </a:p>
          <a:p>
            <a:pPr marL="0" indent="509588" algn="ctr">
              <a:buNone/>
            </a:pPr>
            <a:r>
              <a:rPr lang="mn-MN" sz="3000" dirty="0" smtClean="0">
                <a:solidFill>
                  <a:srgbClr val="7030A0"/>
                </a:solidFill>
                <a:latin typeface="Arial" pitchFamily="34" charset="0"/>
                <a:cs typeface="Arial" pitchFamily="34" charset="0"/>
              </a:rPr>
              <a:t>Ардчилал байвал, оролцоо байх </a:t>
            </a:r>
          </a:p>
          <a:p>
            <a:pPr marL="0" indent="509588" algn="ctr">
              <a:buNone/>
            </a:pPr>
            <a:r>
              <a:rPr lang="mn-MN" sz="3000" dirty="0" smtClean="0">
                <a:solidFill>
                  <a:srgbClr val="7030A0"/>
                </a:solidFill>
                <a:latin typeface="Arial" pitchFamily="34" charset="0"/>
                <a:cs typeface="Arial" pitchFamily="34" charset="0"/>
              </a:rPr>
              <a:t>Оролцоо байвал, хамтын шийдэл байх  </a:t>
            </a:r>
          </a:p>
          <a:p>
            <a:pPr marL="0" indent="509588" algn="ctr">
              <a:buNone/>
            </a:pPr>
            <a:r>
              <a:rPr lang="mn-MN" sz="3000" dirty="0" smtClean="0">
                <a:solidFill>
                  <a:srgbClr val="7030A0"/>
                </a:solidFill>
                <a:latin typeface="Arial" pitchFamily="34" charset="0"/>
                <a:cs typeface="Arial" pitchFamily="34" charset="0"/>
              </a:rPr>
              <a:t>Оролцоо бол – хөгжил, дэвшил</a:t>
            </a:r>
            <a:endParaRPr lang="en-US" sz="3000" dirty="0" smtClean="0">
              <a:solidFill>
                <a:srgbClr val="7030A0"/>
              </a:solidFill>
              <a:latin typeface="Arial" pitchFamily="34" charset="0"/>
              <a:cs typeface="Arial" pitchFamily="34" charset="0"/>
            </a:endParaRPr>
          </a:p>
          <a:p>
            <a:pPr algn="ctr">
              <a:buNone/>
            </a:pPr>
            <a:endParaRPr lang="mn-MN" sz="4800" dirty="0" smtClean="0">
              <a:solidFill>
                <a:srgbClr val="7030A0"/>
              </a:solidFill>
              <a:latin typeface="Arial" pitchFamily="34" charset="0"/>
              <a:cs typeface="Arial" pitchFamily="34" charset="0"/>
            </a:endParaRPr>
          </a:p>
          <a:p>
            <a:pPr algn="ctr">
              <a:buNone/>
            </a:pPr>
            <a:r>
              <a:rPr lang="mn-MN" sz="4800" dirty="0" smtClean="0">
                <a:solidFill>
                  <a:srgbClr val="0070C0"/>
                </a:solidFill>
                <a:latin typeface="Arial" pitchFamily="34" charset="0"/>
                <a:cs typeface="Arial" pitchFamily="34" charset="0"/>
              </a:rPr>
              <a:t>Анхаарал тавьсанд</a:t>
            </a:r>
          </a:p>
          <a:p>
            <a:pPr algn="ctr">
              <a:buNone/>
            </a:pPr>
            <a:r>
              <a:rPr lang="mn-MN" sz="4800" dirty="0" smtClean="0">
                <a:solidFill>
                  <a:srgbClr val="0070C0"/>
                </a:solidFill>
                <a:latin typeface="Arial" pitchFamily="34" charset="0"/>
                <a:cs typeface="Arial" pitchFamily="34" charset="0"/>
              </a:rPr>
              <a:t> баярлалаа </a:t>
            </a:r>
            <a:endParaRPr lang="en-US" sz="4800" dirty="0">
              <a:solidFill>
                <a:srgbClr val="0070C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143000"/>
            <a:ext cx="8686800" cy="5410200"/>
          </a:xfrm>
        </p:spPr>
        <p:txBody>
          <a:bodyPr>
            <a:normAutofit lnSpcReduction="10000"/>
          </a:bodyPr>
          <a:lstStyle/>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Бид эрхээ эдэлж чадаж байна уу...............? Эсвэл үүргээ хэрхэн биелүүлж байна вэ................? гэсэн асуудлыг орон нутгийн өнөөгийн түвшинд авч үзье.Үүний өмнө иргэдийн оролцооны ардчилалын хэлбэрийн талаарх ойлголтоо сэргээе. Үүнд:</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Иргэдийн оролцооны шууд ардчилалын хэлбэр: /Багийн ИНХ-ын хуралдаанаас шийдвэр гарах үйл явц буюу шийдвэр гарах түвшинд шууд оролцох/</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Иргэдийн оролцооны төлөөллийн ардчилалын хэлбэр /Төлөөлөгчдийг иргэдээс сонгох, ИТХ-ын төлөөлөгчдийн хурлаас шйидвэр гарах үйл явц шийдвэр гарах түвшинд сонгосон төлөөллөөрөө дамжуулан оролцох/</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Иргэдийн оролцоот ардчилалын хэлбэр /нээлттэй хэлэлцүүлэг буюу шийдвэр гарах түвшинд санал бодлоо хүргэх  үйл явц /</a:t>
            </a:r>
          </a:p>
          <a:p>
            <a:pPr marL="0" indent="465138" algn="just">
              <a:buClr>
                <a:srgbClr val="FF0000"/>
              </a:buClr>
              <a:buNone/>
            </a:pPr>
            <a:endParaRPr lang="mn-MN" sz="2400"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ü"/>
            </a:pPr>
            <a:endParaRPr lang="mn-MN" sz="2400" dirty="0" smtClean="0">
              <a:solidFill>
                <a:srgbClr val="7030A0"/>
              </a:solidFill>
              <a:latin typeface="Arial" pitchFamily="34" charset="0"/>
              <a:cs typeface="Arial" pitchFamily="34" charset="0"/>
            </a:endParaRPr>
          </a:p>
        </p:txBody>
      </p:sp>
      <p:sp>
        <p:nvSpPr>
          <p:cNvPr id="4" name="Title 1"/>
          <p:cNvSpPr>
            <a:spLocks noGrp="1"/>
          </p:cNvSpPr>
          <p:nvPr>
            <p:ph type="title"/>
          </p:nvPr>
        </p:nvSpPr>
        <p:spPr>
          <a:xfrm>
            <a:off x="228600" y="457200"/>
            <a:ext cx="8763000" cy="685800"/>
          </a:xfrm>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4860925"/>
          </a:xfrm>
        </p:spPr>
        <p:txBody>
          <a:bodyPr>
            <a:normAutofit/>
          </a:bodyPr>
          <a:lstStyle/>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Иргэд хэрхэн оролцож байна вэ........?</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Сонгууль өгөх /ИТХ-ын төлөөлөгчийг сонгох/</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ИНХ-д оролцож, ИНХ-ын дарга, багийн Засаг даргыг сонгох,  бусад үед идэвхгүй байдлаар оролцох</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Сонгосон ИТХ-ын төлөөлөгч нарт санал хүсэлт тавих</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Уулзалт, олон нийтийн арга хэмжээнд оролцох</a:t>
            </a:r>
            <a:r>
              <a:rPr lang="en-US" sz="2400" dirty="0" smtClean="0">
                <a:solidFill>
                  <a:srgbClr val="7030A0"/>
                </a:solidFill>
                <a:latin typeface="Arial" pitchFamily="34" charset="0"/>
                <a:cs typeface="Arial" pitchFamily="34" charset="0"/>
              </a:rPr>
              <a:t> </a:t>
            </a:r>
            <a:r>
              <a:rPr lang="mn-MN" sz="2400" dirty="0" smtClean="0">
                <a:solidFill>
                  <a:srgbClr val="7030A0"/>
                </a:solidFill>
                <a:latin typeface="Arial" pitchFamily="34" charset="0"/>
                <a:cs typeface="Arial" pitchFamily="34" charset="0"/>
              </a:rPr>
              <a:t>/сумын баяр, тэмдэглэлт өдөр, бусад арга хэмжээ/</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Санал асуулгад оролцох /ОНХС-ийн хийх санал/</a:t>
            </a:r>
          </a:p>
          <a:p>
            <a:pPr marL="0" indent="465138" algn="just">
              <a:buClr>
                <a:srgbClr val="FF0000"/>
              </a:buClr>
              <a:buFont typeface="Wingdings" pitchFamily="2" charset="2"/>
              <a:buChar char="v"/>
            </a:pPr>
            <a:endParaRPr lang="mn-MN" sz="2400" dirty="0" smtClean="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smtClean="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smtClean="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smtClean="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smtClean="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mn-MN" sz="2400" dirty="0" smtClean="0">
              <a:solidFill>
                <a:srgbClr val="7030A0"/>
              </a:solidFill>
              <a:latin typeface="Arial" pitchFamily="34" charset="0"/>
              <a:cs typeface="Arial" pitchFamily="34" charset="0"/>
            </a:endParaRPr>
          </a:p>
          <a:p>
            <a:pPr marL="0" indent="465138">
              <a:buClr>
                <a:srgbClr val="FF0000"/>
              </a:buClr>
              <a:buFont typeface="Wingdings" pitchFamily="2" charset="2"/>
              <a:buChar char="v"/>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a:xfrm>
            <a:off x="304800" y="457200"/>
            <a:ext cx="8686800" cy="685800"/>
          </a:xfrm>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686800" cy="5257800"/>
          </a:xfrm>
        </p:spPr>
        <p:txBody>
          <a:bodyPr>
            <a:normAutofit/>
          </a:bodyPr>
          <a:lstStyle/>
          <a:p>
            <a:pPr marL="0" indent="465138" algn="just">
              <a:buClr>
                <a:srgbClr val="FF0000"/>
              </a:buClr>
              <a:buNone/>
            </a:pPr>
            <a:r>
              <a:rPr lang="mn-MN" sz="2400" dirty="0" smtClean="0">
                <a:solidFill>
                  <a:srgbClr val="7030A0"/>
                </a:solidFill>
                <a:latin typeface="Arial" pitchFamily="34" charset="0"/>
                <a:cs typeface="Arial" pitchFamily="34" charset="0"/>
              </a:rPr>
              <a:t>Иргэдийн оролцоо яагаад хангалтгүй байна вэ.........?</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Иргэдийн сонгосон төлөөлөл нь ажилладаггүй. </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Багийн ИНХ-аас гарсан санал шийдвэрүүд хэрэгждэггүй. Дээд шатны байгууллагад ажил хэрэг болдоггүй замхардаг эсвэл эргэж хариу мэдээлэл ирдэггүй. </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Багийн ИНХ-ын зохион байгуулалт муу, хурлаар хэлэлцэх асуудал нь ач холбогддол багатай, зөвхөн зарим албан тушаалтны тайлан хэлэлцэх байдлаар болж өнгөрдөг. </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Хурлаас гарах шийдвэрт иргэдийн саналыг тусгадаггүй.</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Хурлын ирц, хурлаар хэлэлцэх асуудлын талаар иргэдэд мэдээлж, санал авдаггүй. гм олон асуудал тоочиж болох. </a:t>
            </a:r>
          </a:p>
          <a:p>
            <a:pPr marL="0" indent="465138" algn="just">
              <a:buNone/>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686800" cy="5334000"/>
          </a:xfrm>
        </p:spPr>
        <p:txBody>
          <a:bodyPr>
            <a:normAutofit/>
          </a:bodyPr>
          <a:lstStyle/>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Хуулийн хэрэгжилт хангалтгүй /ИТХ-ын төлөөлөгч нар нь эрхээ хэрэгжүүлдэгүй/. </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Нийтийн ашиг сонирхлоос илүү өөрсдийн явцуу эрх ашигт үйлчилдэг. /Нам, эвсэл бүлэг, хувийн гм/</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Төлөөллийн байгууллагын үйл ажиллагаа сул /Сонгосон төлөөлөгчдийн мэдлэг чадвар, санал санаачилга, иргэдтэй ажиллах ажлын арга барил дутмаг гм</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Хариуцлагын тогтолцоо байхгүй </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Иргэдийн мэдээ, мэдээллэл хангалтгүй /Орон нутгийн түвшинд хэрэгжиж байгаа ажил, зохион байгуулагдаж байгаа арга хэмжээний талаар/ </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Иргэдийн нийгмийн хандлагын өөрчлөлт, сэтгэл зүй төлөвшөөгүй</a:t>
            </a:r>
          </a:p>
          <a:p>
            <a:pPr marL="0" indent="465138" algn="just">
              <a:buClr>
                <a:srgbClr val="FF0000"/>
              </a:buClr>
              <a:buFont typeface="Wingdings" pitchFamily="2" charset="2"/>
              <a:buChar char="v"/>
            </a:pPr>
            <a:endParaRPr lang="mn-MN" sz="2400" dirty="0" smtClean="0">
              <a:solidFill>
                <a:srgbClr val="7030A0"/>
              </a:solidFill>
              <a:latin typeface="Arial" pitchFamily="34" charset="0"/>
              <a:cs typeface="Arial" pitchFamily="34" charset="0"/>
            </a:endParaRPr>
          </a:p>
          <a:p>
            <a:pPr marL="0" indent="465138" algn="just">
              <a:buClr>
                <a:srgbClr val="FF0000"/>
              </a:buClr>
              <a:buFont typeface="Wingdings" pitchFamily="2" charset="2"/>
              <a:buChar char="v"/>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5257800"/>
          </a:xfrm>
        </p:spPr>
        <p:txBody>
          <a:bodyPr>
            <a:normAutofit/>
          </a:bodyPr>
          <a:lstStyle/>
          <a:p>
            <a:pPr marL="0" indent="465138" algn="just">
              <a:buClr>
                <a:srgbClr val="FF0000"/>
              </a:buClr>
              <a:buFont typeface="Wingdings" pitchFamily="2" charset="2"/>
              <a:buChar char="ü"/>
            </a:pPr>
            <a:r>
              <a:rPr lang="mn-MN" sz="2400" dirty="0" smtClean="0">
                <a:solidFill>
                  <a:srgbClr val="7030A0"/>
                </a:solidFill>
                <a:latin typeface="Arial" pitchFamily="34" charset="0"/>
                <a:cs typeface="Arial" pitchFamily="34" charset="0"/>
              </a:rPr>
              <a:t>Иргэдийн оролцоог орон нутгийн шийдвэр гаргах түвшинд хэрхэн хангах............... вэ?</a:t>
            </a:r>
          </a:p>
          <a:p>
            <a:pPr marL="0" indent="465138" algn="just">
              <a:buClr>
                <a:srgbClr val="FF0000"/>
              </a:buClr>
              <a:buFont typeface="Wingdings" pitchFamily="2" charset="2"/>
              <a:buChar char="v"/>
            </a:pPr>
            <a:r>
              <a:rPr lang="mn-MN" sz="2400" dirty="0" smtClean="0">
                <a:solidFill>
                  <a:srgbClr val="7030A0"/>
                </a:solidFill>
                <a:latin typeface="Arial" pitchFamily="34" charset="0"/>
                <a:cs typeface="Arial" pitchFamily="34" charset="0"/>
              </a:rPr>
              <a:t>Иргэд хуульд заасан эрхээ хэрэгжүүлэх нь  /Ямар эрх?/</a:t>
            </a:r>
          </a:p>
          <a:p>
            <a:pPr marL="0" indent="60325" algn="just">
              <a:buClr>
                <a:srgbClr val="FF0000"/>
              </a:buClr>
              <a:buNone/>
            </a:pPr>
            <a:r>
              <a:rPr lang="mn-MN" sz="2400" dirty="0" smtClean="0">
                <a:solidFill>
                  <a:srgbClr val="7030A0"/>
                </a:solidFill>
                <a:latin typeface="Arial" pitchFamily="34" charset="0"/>
                <a:cs typeface="Arial" pitchFamily="34" charset="0"/>
              </a:rPr>
              <a:t>Засаг захиргаа, нутаг дэвсгэрийн нэгж, түүний удирдлагын тухай хуульд: Хуралд асуудал оруулах эрх: /24-р зүйл/</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Хурлын Тэргүүлэгчид, хороо, түүнчлэн төлөөлөгч, тухайн нэгжийн Засаг дарга асуудал санаачлан Хуралд хэлэлцүүлэхээр оруулах эрхтэй. </a:t>
            </a:r>
          </a:p>
          <a:p>
            <a:pPr marL="0" indent="465138" algn="just">
              <a:buClr>
                <a:srgbClr val="FF0000"/>
              </a:buClr>
              <a:buFont typeface="Wingdings" pitchFamily="2" charset="2"/>
              <a:buChar char="Ø"/>
            </a:pPr>
            <a:r>
              <a:rPr lang="mn-MN" sz="2400" dirty="0" smtClean="0">
                <a:solidFill>
                  <a:srgbClr val="7030A0"/>
                </a:solidFill>
                <a:latin typeface="Arial" pitchFamily="34" charset="0"/>
                <a:cs typeface="Arial" pitchFamily="34" charset="0"/>
              </a:rPr>
              <a:t>Төрийн болон төрийн бус байгууллага, аж ахуйн нэгж иргэн тухайн шатны Хуралд, сум, дүүрэг, баг хорооны Хурал, зохих дээд дээд шатны Хуралд асуудал хэлэлцүүлэхээр санал дэвшүүлж болно гэж заасан байгаа.</a:t>
            </a:r>
            <a:endParaRPr lang="en-US" sz="2400" dirty="0" smtClean="0">
              <a:solidFill>
                <a:srgbClr val="7030A0"/>
              </a:solidFill>
              <a:latin typeface="Arial" pitchFamily="34" charset="0"/>
              <a:cs typeface="Arial" pitchFamily="34" charset="0"/>
            </a:endParaRPr>
          </a:p>
          <a:p>
            <a:pPr>
              <a:buNone/>
            </a:pPr>
            <a:endParaRPr lang="en-US" sz="2400" dirty="0" smtClean="0">
              <a:latin typeface="Arial" pitchFamily="34" charset="0"/>
              <a:cs typeface="Arial" pitchFamily="34" charset="0"/>
            </a:endParaRPr>
          </a:p>
          <a:p>
            <a:pPr marL="0" indent="465138" algn="just">
              <a:buClr>
                <a:srgbClr val="FF0000"/>
              </a:buClr>
              <a:buNone/>
            </a:pPr>
            <a:endParaRPr lang="en-US" sz="2400" dirty="0">
              <a:solidFill>
                <a:srgbClr val="7030A0"/>
              </a:solidFill>
              <a:latin typeface="Arial" pitchFamily="34" charset="0"/>
              <a:cs typeface="Arial" pitchFamily="34" charset="0"/>
            </a:endParaRPr>
          </a:p>
        </p:txBody>
      </p:sp>
      <p:sp>
        <p:nvSpPr>
          <p:cNvPr id="4" name="Title 1"/>
          <p:cNvSpPr>
            <a:spLocks noGrp="1"/>
          </p:cNvSpPr>
          <p:nvPr>
            <p:ph type="title"/>
          </p:nvPr>
        </p:nvSpPr>
        <p:spPr>
          <a:xfrm>
            <a:off x="304800" y="457200"/>
            <a:ext cx="8686800" cy="762000"/>
          </a:xfrm>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endParaRPr lang="en-US" sz="1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32209" cy="5670076"/>
          </a:xfrm>
        </p:spPr>
        <p:txBody>
          <a:bodyPr>
            <a:noAutofit/>
          </a:bodyPr>
          <a:lstStyle/>
          <a:p>
            <a:pPr marL="0" indent="465138" algn="ctr">
              <a:buClr>
                <a:srgbClr val="FF0000"/>
              </a:buClr>
              <a:buNone/>
            </a:pPr>
            <a:r>
              <a:rPr lang="mn-MN" sz="2400" dirty="0" smtClean="0">
                <a:solidFill>
                  <a:srgbClr val="7030A0"/>
                </a:solidFill>
                <a:latin typeface="Arial" pitchFamily="34" charset="0"/>
                <a:cs typeface="Arial" pitchFamily="34" charset="0"/>
              </a:rPr>
              <a:t>Багийн Иргэд Нийтийн Хурлын бүрэн эрхээс:</a:t>
            </a:r>
          </a:p>
          <a:p>
            <a:pPr marL="0" indent="404813" algn="just">
              <a:buClr>
                <a:srgbClr val="FF0000"/>
              </a:buClr>
              <a:buFont typeface="Wingdings" pitchFamily="2" charset="2"/>
              <a:buChar char="Ø"/>
            </a:pPr>
            <a:r>
              <a:rPr lang="en-US" sz="2400" dirty="0" smtClean="0">
                <a:solidFill>
                  <a:srgbClr val="7030A0"/>
                </a:solidFill>
                <a:latin typeface="Arial" panose="020B0604020202020204" pitchFamily="34" charset="0"/>
                <a:cs typeface="Arial" panose="020B0604020202020204" pitchFamily="34" charset="0"/>
              </a:rPr>
              <a:t>17.1.2.</a:t>
            </a:r>
            <a:r>
              <a:rPr lang="mn-MN" sz="2400" dirty="0" smtClean="0">
                <a:solidFill>
                  <a:srgbClr val="7030A0"/>
                </a:solidFill>
                <a:latin typeface="Arial" panose="020B0604020202020204" pitchFamily="34" charset="0"/>
                <a:cs typeface="Arial" panose="020B0604020202020204" pitchFamily="34" charset="0"/>
              </a:rPr>
              <a:t>баг хорооны Засаг даргыг томилуулахаар нэр дэвшүүлэх, чөлөөлөх, огцруулах санал болон Засаг даргын огцрох тухай хүсэлтийг хүлээн авах эсэхтэй холбогдсон саналыг хэлэлцэн сум, дүүргийн Засаг даргад уламжлах</a:t>
            </a:r>
            <a:r>
              <a:rPr lang="en-US" sz="2400" dirty="0" smtClean="0">
                <a:solidFill>
                  <a:srgbClr val="7030A0"/>
                </a:solidFill>
                <a:latin typeface="Arial Mon" panose="020B0500000000000000" pitchFamily="34" charset="0"/>
                <a:cs typeface="Arial" pitchFamily="34" charset="0"/>
              </a:rPr>
              <a:t>;</a:t>
            </a:r>
            <a:endParaRPr lang="mn-MN" sz="2400" dirty="0" smtClean="0">
              <a:solidFill>
                <a:srgbClr val="7030A0"/>
              </a:solidFill>
              <a:latin typeface="Arial" panose="020B0604020202020204" pitchFamily="34" charset="0"/>
              <a:cs typeface="Arial" panose="020B0604020202020204" pitchFamily="34" charset="0"/>
            </a:endParaRPr>
          </a:p>
          <a:p>
            <a:pPr marL="0" indent="404813" algn="just">
              <a:buClr>
                <a:srgbClr val="FF0000"/>
              </a:buClr>
              <a:buFont typeface="Wingdings" pitchFamily="2" charset="2"/>
              <a:buChar char="Ø"/>
            </a:pPr>
            <a:r>
              <a:rPr lang="en-US" sz="2400" dirty="0" smtClean="0">
                <a:solidFill>
                  <a:srgbClr val="7030A0"/>
                </a:solidFill>
                <a:latin typeface="Arial Mon" panose="020B0500000000000000" pitchFamily="34" charset="0"/>
                <a:cs typeface="Arial" pitchFamily="34" charset="0"/>
              </a:rPr>
              <a:t>17.1.3.</a:t>
            </a:r>
            <a:r>
              <a:rPr lang="mn-MN" sz="2400" dirty="0">
                <a:solidFill>
                  <a:srgbClr val="7030A0"/>
                </a:solidFill>
                <a:latin typeface="Arial" panose="020B0604020202020204" pitchFamily="34" charset="0"/>
                <a:cs typeface="Arial" panose="020B0604020202020204" pitchFamily="34" charset="0"/>
              </a:rPr>
              <a:t>х</a:t>
            </a:r>
            <a:r>
              <a:rPr lang="mn-MN" sz="2400" dirty="0" smtClean="0">
                <a:solidFill>
                  <a:srgbClr val="7030A0"/>
                </a:solidFill>
                <a:latin typeface="Arial" panose="020B0604020202020204" pitchFamily="34" charset="0"/>
                <a:cs typeface="Arial" panose="020B0604020202020204" pitchFamily="34" charset="0"/>
              </a:rPr>
              <a:t>урлын дотоод зохион байгуулалтын асуудлыг хэлэлцэн шийдвэрлэх</a:t>
            </a:r>
            <a:r>
              <a:rPr lang="en-US" sz="2400" dirty="0" smtClean="0">
                <a:solidFill>
                  <a:srgbClr val="7030A0"/>
                </a:solidFill>
                <a:latin typeface="Arial Mon" panose="020B0500000000000000" pitchFamily="34" charset="0"/>
                <a:cs typeface="Arial" pitchFamily="34" charset="0"/>
              </a:rPr>
              <a:t>;</a:t>
            </a:r>
            <a:endParaRPr lang="mn-MN" sz="2400" dirty="0" smtClean="0">
              <a:solidFill>
                <a:srgbClr val="7030A0"/>
              </a:solidFill>
              <a:latin typeface="Arial Mon" panose="020B0500000000000000" pitchFamily="34" charset="0"/>
              <a:cs typeface="Arial" pitchFamily="34" charset="0"/>
            </a:endParaRPr>
          </a:p>
          <a:p>
            <a:pPr marL="0" indent="404813" algn="just">
              <a:buClr>
                <a:srgbClr val="FF0000"/>
              </a:buClr>
              <a:buFont typeface="Wingdings" pitchFamily="2" charset="2"/>
              <a:buChar char="Ø"/>
            </a:pPr>
            <a:r>
              <a:rPr lang="en-US" sz="2400" dirty="0" smtClean="0">
                <a:solidFill>
                  <a:srgbClr val="7030A0"/>
                </a:solidFill>
                <a:latin typeface="Arial Mon" panose="020B0500000000000000" pitchFamily="34" charset="0"/>
                <a:cs typeface="Arial" pitchFamily="34" charset="0"/>
              </a:rPr>
              <a:t>17.1.4.</a:t>
            </a:r>
            <a:r>
              <a:rPr lang="mn-MN" sz="2400" dirty="0" smtClean="0">
                <a:solidFill>
                  <a:srgbClr val="7030A0"/>
                </a:solidFill>
                <a:latin typeface="Arial" panose="020B0604020202020204" pitchFamily="34" charset="0"/>
                <a:cs typeface="Arial" panose="020B0604020202020204" pitchFamily="34" charset="0"/>
              </a:rPr>
              <a:t>баг хорооны Засаг даргын тайланг хэлэлцэж ажилд нь үнэлэлт,дүгнэлт өгөх</a:t>
            </a:r>
            <a:r>
              <a:rPr lang="en-US" sz="2400" dirty="0" smtClean="0">
                <a:solidFill>
                  <a:srgbClr val="7030A0"/>
                </a:solidFill>
                <a:latin typeface="Arial Mon" panose="020B0500000000000000" pitchFamily="34" charset="0"/>
                <a:cs typeface="Arial" pitchFamily="34" charset="0"/>
              </a:rPr>
              <a:t>;</a:t>
            </a:r>
            <a:endParaRPr lang="mn-MN" sz="2400" dirty="0" smtClean="0">
              <a:solidFill>
                <a:srgbClr val="7030A0"/>
              </a:solidFill>
              <a:latin typeface="Arial Mon" panose="020B0500000000000000" pitchFamily="34" charset="0"/>
              <a:cs typeface="Arial" pitchFamily="34" charset="0"/>
            </a:endParaRPr>
          </a:p>
          <a:p>
            <a:pPr marL="0" indent="404813" algn="just">
              <a:buClr>
                <a:srgbClr val="FF0000"/>
              </a:buClr>
              <a:buFont typeface="Wingdings" pitchFamily="2" charset="2"/>
              <a:buChar char="Ø"/>
            </a:pPr>
            <a:r>
              <a:rPr lang="en-US" sz="2400" dirty="0" smtClean="0">
                <a:solidFill>
                  <a:srgbClr val="7030A0"/>
                </a:solidFill>
                <a:latin typeface="Arial Mon" panose="020B0500000000000000" pitchFamily="34" charset="0"/>
                <a:cs typeface="Arial" pitchFamily="34" charset="0"/>
              </a:rPr>
              <a:t>17.1.8.</a:t>
            </a:r>
            <a:r>
              <a:rPr lang="mn-MN" sz="2400" dirty="0" smtClean="0">
                <a:solidFill>
                  <a:srgbClr val="7030A0"/>
                </a:solidFill>
                <a:latin typeface="Arial" panose="020B0604020202020204" pitchFamily="34" charset="0"/>
                <a:cs typeface="Arial" panose="020B0604020202020204" pitchFamily="34" charset="0"/>
              </a:rPr>
              <a:t>иргэдийн нөхөрлөл, аж ахуйн нэгж, байгууллагаас тухайн нутаг дэвсгэрийн байгалийн тодорхой төрлийн баялагийг хамгаалахзүй зохистой ашиглах, эзэмших тухай хүсэлтийг хэлэлцэж саналаа сум, дүүргийн Хуралд уламжлах</a:t>
            </a:r>
            <a:r>
              <a:rPr lang="en-US" sz="2400" dirty="0" smtClean="0">
                <a:solidFill>
                  <a:srgbClr val="7030A0"/>
                </a:solidFill>
                <a:latin typeface="Arial Mon" panose="020B0500000000000000" pitchFamily="34" charset="0"/>
                <a:cs typeface="Arial" pitchFamily="34" charset="0"/>
              </a:rPr>
              <a:t>;</a:t>
            </a:r>
            <a:r>
              <a:rPr lang="mn-MN" sz="2400" dirty="0" smtClean="0">
                <a:solidFill>
                  <a:srgbClr val="7030A0"/>
                </a:solidFill>
                <a:latin typeface="Arial Mon" panose="020B0500000000000000" pitchFamily="34" charset="0"/>
                <a:cs typeface="Arial" pitchFamily="34" charset="0"/>
              </a:rPr>
              <a:t> гэж заасан байгаа. </a:t>
            </a:r>
            <a:endParaRPr lang="mn-MN" sz="2400" dirty="0" smtClean="0">
              <a:solidFill>
                <a:srgbClr val="7030A0"/>
              </a:solidFill>
              <a:latin typeface="Arial Mon" panose="020B0500000000000000" pitchFamily="34" charset="0"/>
              <a:cs typeface="Arial" pitchFamily="34" charset="0"/>
            </a:endParaRPr>
          </a:p>
          <a:p>
            <a:endParaRPr lang="en-US" sz="2400" dirty="0"/>
          </a:p>
        </p:txBody>
      </p:sp>
      <p:sp>
        <p:nvSpPr>
          <p:cNvPr id="4" name="Title 1"/>
          <p:cNvSpPr>
            <a:spLocks noGrp="1"/>
          </p:cNvSpPr>
          <p:nvPr>
            <p:ph type="title"/>
          </p:nvPr>
        </p:nvSpPr>
        <p:spPr/>
        <p:txBody>
          <a:bodyPr>
            <a:normAutofit/>
          </a:bodyPr>
          <a:lstStyle/>
          <a:p>
            <a:r>
              <a:rPr lang="mn-MN" sz="1600" dirty="0" smtClean="0">
                <a:solidFill>
                  <a:srgbClr val="7030A0"/>
                </a:solidFill>
                <a:latin typeface="Arial" pitchFamily="34" charset="0"/>
                <a:cs typeface="Arial" pitchFamily="34" charset="0"/>
              </a:rPr>
              <a:t>Сэдэв: 1.Орон нутгийн шийдвэр гаргах үйл явц дах иргэдийн оролцоо:</a:t>
            </a:r>
            <a:r>
              <a:rPr lang="en-US" sz="1600" dirty="0" smtClean="0"/>
              <a:t/>
            </a:r>
            <a:br>
              <a:rPr lang="en-US" sz="1600" dirty="0" smtClean="0"/>
            </a:br>
            <a:r>
              <a:rPr lang="mn-MN" sz="1600" dirty="0" smtClean="0"/>
              <a:t/>
            </a:r>
            <a:br>
              <a:rPr lang="mn-MN" sz="1600" dirty="0" smtClean="0"/>
            </a:br>
            <a:endParaRPr lang="en-US" sz="1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1602</TotalTime>
  <Words>2832</Words>
  <Application>Microsoft Office PowerPoint</Application>
  <PresentationFormat>On-screen Show (4:3)</PresentationFormat>
  <Paragraphs>208</Paragraphs>
  <Slides>35</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Arial Mon</vt:lpstr>
      <vt:lpstr>Calibri</vt:lpstr>
      <vt:lpstr>Franklin Gothic Book</vt:lpstr>
      <vt:lpstr>Franklin Gothic Medium</vt:lpstr>
      <vt:lpstr>Wingdings</vt:lpstr>
      <vt:lpstr>Wingdings 2</vt:lpstr>
      <vt:lpstr>Trek</vt:lpstr>
      <vt:lpstr>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 1.Орон нутгийн шийдвэр гаргах үйл явц дах иргэдийн оролцоо: </vt:lpstr>
      <vt:lpstr>Сэдэв:2. Багийн түвшинд иргэдийн оролцоо, эргэх холбоог сайжруулах </vt:lpstr>
      <vt:lpstr>Сэдэв:2. Багийн түвшинд иргэдийн оролцоо, эргэх холбоог сайжруулах </vt:lpstr>
      <vt:lpstr>Сэдэв:2. Багийн түвшинд иргэдийн оролцоо, эргэх холбоог сайжруулах </vt:lpstr>
      <vt:lpstr>Сэдэв:2. Багийн түвшинд иргэдийн оролцоо, эргэх холбоог сайжруулах </vt:lpstr>
      <vt:lpstr>Сэдэв:2. Багийн түвшинд иргэдийн оролцоо, эргэх холбоог сайжруулах  </vt:lpstr>
      <vt:lpstr>Сэдэв:2. Багийн түвшинд иргэдийн оролцоо, эргэх холбоог сайжруулах </vt:lpstr>
      <vt:lpstr>Сэдэв:2. Багийн түвшинд иргэдийн оролцоо, эргэх холбоог сайжруулах</vt:lpstr>
      <vt:lpstr>Сэдэв:3. Иргэний танхимаар дамжуулж иргэдийн оролцоог нэмэгдүүлэх</vt:lpstr>
      <vt:lpstr>Сэдэв:3. Иргэний танхимаар дамжуулж иргэдийн оролцоог нэмэгдүүлэх</vt:lpstr>
      <vt:lpstr>Сэдэв:3. Иргэний танхимаар дамжуулж иргэдийн оролцоог нэмэгдүүлэх</vt:lpstr>
      <vt:lpstr>Сэдэв:3. Иргэний танхимаар дамжуулж иргэдийн оролцоог нэмэгдүүлэх</vt:lpstr>
      <vt:lpstr>Сэдэв:3. Иргэний танхимаар дамжуулж иргэдийн оролцоог нэмэгдүүлэх</vt:lpstr>
      <vt:lpstr>Сэдэв:3. Иргэний танхимаар дамжуулж иргэдийн оролцоог нэмэгдүүлэх</vt:lpstr>
      <vt:lpstr>Сэдэв:3. Иргэний танхимаар дамжуулж иргэдийн оролцоог нэмэгдүүлэх</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УИХ                    Сумын ИТХ          </dc:title>
  <dc:creator>User</dc:creator>
  <cp:lastModifiedBy>User</cp:lastModifiedBy>
  <cp:revision>142</cp:revision>
  <dcterms:created xsi:type="dcterms:W3CDTF">2015-11-11T10:58:01Z</dcterms:created>
  <dcterms:modified xsi:type="dcterms:W3CDTF">2017-12-03T04:03:10Z</dcterms:modified>
</cp:coreProperties>
</file>